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8"/>
  </p:notesMasterIdLst>
  <p:sldIdLst>
    <p:sldId id="256" r:id="rId2"/>
    <p:sldId id="398" r:id="rId3"/>
    <p:sldId id="259" r:id="rId4"/>
    <p:sldId id="262" r:id="rId5"/>
    <p:sldId id="399" r:id="rId6"/>
    <p:sldId id="403" r:id="rId7"/>
    <p:sldId id="401" r:id="rId8"/>
    <p:sldId id="402" r:id="rId9"/>
    <p:sldId id="408" r:id="rId10"/>
    <p:sldId id="405" r:id="rId11"/>
    <p:sldId id="407" r:id="rId12"/>
    <p:sldId id="409" r:id="rId13"/>
    <p:sldId id="404" r:id="rId14"/>
    <p:sldId id="406" r:id="rId15"/>
    <p:sldId id="400" r:id="rId16"/>
    <p:sldId id="410" r:id="rId17"/>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p:defaultTextStyle>
  <p:extLst>
    <p:ext uri="{521415D9-36F7-43E2-AB2F-B90AF26B5E84}">
      <p14:sectionLst xmlns:p14="http://schemas.microsoft.com/office/powerpoint/2010/main">
        <p14:section name="Sezione predefinita" id="{9390EB8B-6A09-2448-936E-05FA193AC77A}">
          <p14:sldIdLst>
            <p14:sldId id="256"/>
            <p14:sldId id="398"/>
            <p14:sldId id="259"/>
            <p14:sldId id="262"/>
            <p14:sldId id="399"/>
            <p14:sldId id="403"/>
            <p14:sldId id="401"/>
            <p14:sldId id="402"/>
            <p14:sldId id="408"/>
            <p14:sldId id="405"/>
            <p14:sldId id="407"/>
            <p14:sldId id="409"/>
            <p14:sldId id="404"/>
            <p14:sldId id="406"/>
            <p14:sldId id="400"/>
            <p14:sldId id="410"/>
          </p14:sldIdLst>
        </p14:section>
      </p14:sectionLst>
    </p:ext>
    <p:ext uri="{EFAFB233-063F-42B5-8137-9DF3F51BA10A}">
      <p15:sldGuideLst xmlns:p15="http://schemas.microsoft.com/office/powerpoint/2012/main">
        <p15:guide id="1" orient="horz" pos="2710" userDrawn="1">
          <p15:clr>
            <a:srgbClr val="A4A3A4"/>
          </p15:clr>
        </p15:guide>
        <p15:guide id="2" orient="horz" pos="7858" userDrawn="1">
          <p15:clr>
            <a:srgbClr val="A4A3A4"/>
          </p15:clr>
        </p15:guide>
        <p15:guide id="3" pos="763" userDrawn="1">
          <p15:clr>
            <a:srgbClr val="A4A3A4"/>
          </p15:clr>
        </p15:guide>
        <p15:guide id="4" pos="14325" userDrawn="1">
          <p15:clr>
            <a:srgbClr val="A4A3A4"/>
          </p15:clr>
        </p15:guide>
        <p15:guide id="5" pos="7657" userDrawn="1">
          <p15:clr>
            <a:srgbClr val="A4A3A4"/>
          </p15:clr>
        </p15:guide>
        <p15:guide id="6" orient="horz" pos="477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 styleId="{5940675A-B579-460E-94D1-54222C63F5DA}" styleName="Nessuno stile, griglia tabel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114"/>
    <p:restoredTop sz="87057"/>
  </p:normalViewPr>
  <p:slideViewPr>
    <p:cSldViewPr snapToGrid="0">
      <p:cViewPr>
        <p:scale>
          <a:sx n="38" d="100"/>
          <a:sy n="38" d="100"/>
        </p:scale>
        <p:origin x="1128" y="936"/>
      </p:cViewPr>
      <p:guideLst>
        <p:guide orient="horz" pos="2710"/>
        <p:guide orient="horz" pos="7858"/>
        <p:guide pos="763"/>
        <p:guide pos="14325"/>
        <p:guide pos="7657"/>
        <p:guide orient="horz" pos="4774"/>
      </p:guideLst>
    </p:cSldViewPr>
  </p:slideViewPr>
  <p:notesTextViewPr>
    <p:cViewPr>
      <p:scale>
        <a:sx n="45" d="100"/>
        <a:sy n="45"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1143000" y="685800"/>
            <a:ext cx="4572000" cy="3429000"/>
          </a:xfrm>
          <a:prstGeom prst="rect">
            <a:avLst/>
          </a:prstGeom>
        </p:spPr>
        <p:txBody>
          <a:bodyPr/>
          <a:lstStyle/>
          <a:p>
            <a:endParaRPr/>
          </a:p>
        </p:txBody>
      </p:sp>
      <p:sp>
        <p:nvSpPr>
          <p:cNvPr id="149" name="Shape 14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pPr marL="0" marR="0" lvl="0" indent="0" algn="just" defTabSz="457200" eaLnBrk="1" fontAlgn="auto" latinLnBrk="0" hangingPunct="1">
              <a:lnSpc>
                <a:spcPct val="117999"/>
              </a:lnSpc>
              <a:spcBef>
                <a:spcPts val="0"/>
              </a:spcBef>
              <a:spcAft>
                <a:spcPts val="0"/>
              </a:spcAft>
              <a:buClrTx/>
              <a:buSzTx/>
              <a:buFontTx/>
              <a:buNone/>
              <a:tabLst/>
              <a:defRPr/>
            </a:pPr>
            <a:endParaRPr lang="it-CH"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113712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7821705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0466499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6F6639-05B9-7197-777C-4C503404C91C}"/>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8601335D-6B35-3949-90D3-591C62541AD1}"/>
              </a:ext>
            </a:extLst>
          </p:cNvPr>
          <p:cNvSpPr>
            <a:spLocks noGrp="1" noRot="1" noChangeAspect="1"/>
          </p:cNvSpPr>
          <p:nvPr>
            <p:ph type="sldImg"/>
          </p:nvPr>
        </p:nvSpPr>
        <p:spPr>
          <a:xfrm>
            <a:off x="381000" y="685800"/>
            <a:ext cx="6096000" cy="3429000"/>
          </a:xfrm>
        </p:spPr>
      </p:sp>
      <p:sp>
        <p:nvSpPr>
          <p:cNvPr id="3" name="Segnaposto note 2">
            <a:extLst>
              <a:ext uri="{FF2B5EF4-FFF2-40B4-BE49-F238E27FC236}">
                <a16:creationId xmlns:a16="http://schemas.microsoft.com/office/drawing/2014/main" id="{8F8CC7CE-619F-1D91-EE00-F85BD8E85D8C}"/>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8720244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6257953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2359082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pPr marL="0" marR="0" lvl="0" indent="0" algn="just" defTabSz="457200" eaLnBrk="1" fontAlgn="auto" latinLnBrk="0" hangingPunct="1">
              <a:lnSpc>
                <a:spcPct val="117999"/>
              </a:lnSpc>
              <a:spcBef>
                <a:spcPts val="0"/>
              </a:spcBef>
              <a:spcAft>
                <a:spcPts val="0"/>
              </a:spcAft>
              <a:buClrTx/>
              <a:buSzTx/>
              <a:buFontTx/>
              <a:buNone/>
              <a:tabLst/>
              <a:defRPr/>
            </a:pPr>
            <a:endParaRPr lang="en-GB" dirty="0"/>
          </a:p>
        </p:txBody>
      </p:sp>
    </p:spTree>
    <p:extLst>
      <p:ext uri="{BB962C8B-B14F-4D97-AF65-F5344CB8AC3E}">
        <p14:creationId xmlns:p14="http://schemas.microsoft.com/office/powerpoint/2010/main" val="22313189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pPr marL="0" marR="0" lvl="0" indent="0" algn="just" defTabSz="457200" eaLnBrk="1" fontAlgn="auto" latinLnBrk="0" hangingPunct="1">
              <a:lnSpc>
                <a:spcPct val="117999"/>
              </a:lnSpc>
              <a:spcBef>
                <a:spcPts val="0"/>
              </a:spcBef>
              <a:spcAft>
                <a:spcPts val="0"/>
              </a:spcAft>
              <a:buClrTx/>
              <a:buSzTx/>
              <a:buFontTx/>
              <a:buNone/>
              <a:tabLst/>
              <a:defRPr/>
            </a:pPr>
            <a:r>
              <a:rPr lang="en-US" sz="2400"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rPr>
              <a:t>More concretely, we study this problem in the classical LQ setting, that is, when the system dynamics are linear and the cost to be minimized is a quadratic function of the input and state signals. Designing an optimal controller for the feedback interconnection shown in the slide is challenging because the future evolution of the system cannot be predicted in a deterministic way. This is why classical control theories relied on probabilistic or worst-case assumptions on the disturbance process. Unfortunately, this comes at the price of reducing robustness or introducing conservatism, especially if the true disturbances do not match the design assumptions.</a:t>
            </a:r>
            <a:endParaRPr lang="en-GB" dirty="0"/>
          </a:p>
          <a:p>
            <a:pPr marL="0" marR="0" lvl="0" indent="0" algn="just" defTabSz="457200" eaLnBrk="1" fontAlgn="auto" latinLnBrk="0" hangingPunct="1">
              <a:lnSpc>
                <a:spcPct val="117999"/>
              </a:lnSpc>
              <a:spcBef>
                <a:spcPts val="0"/>
              </a:spcBef>
              <a:spcAft>
                <a:spcPts val="0"/>
              </a:spcAft>
              <a:buClrTx/>
              <a:buSzTx/>
              <a:buFontTx/>
              <a:buNone/>
              <a:tabLst/>
              <a:defRPr/>
            </a:pPr>
            <a:endParaRPr lang="en-GB" dirty="0"/>
          </a:p>
        </p:txBody>
      </p:sp>
    </p:spTree>
    <p:extLst>
      <p:ext uri="{BB962C8B-B14F-4D97-AF65-F5344CB8AC3E}">
        <p14:creationId xmlns:p14="http://schemas.microsoft.com/office/powerpoint/2010/main" val="16499546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759337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209B76-0B09-1A10-6CAE-E05A92E722CD}"/>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B77D78EF-F3CD-99B6-5252-117897D4F55E}"/>
              </a:ext>
            </a:extLst>
          </p:cNvPr>
          <p:cNvSpPr>
            <a:spLocks noGrp="1" noRot="1" noChangeAspect="1"/>
          </p:cNvSpPr>
          <p:nvPr>
            <p:ph type="sldImg"/>
          </p:nvPr>
        </p:nvSpPr>
        <p:spPr>
          <a:xfrm>
            <a:off x="381000" y="685800"/>
            <a:ext cx="6096000" cy="3429000"/>
          </a:xfrm>
        </p:spPr>
      </p:sp>
      <p:sp>
        <p:nvSpPr>
          <p:cNvPr id="3" name="Segnaposto note 2">
            <a:extLst>
              <a:ext uri="{FF2B5EF4-FFF2-40B4-BE49-F238E27FC236}">
                <a16:creationId xmlns:a16="http://schemas.microsoft.com/office/drawing/2014/main" id="{4A38A86A-E728-D0B0-7D55-F17A229D5D59}"/>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1700736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1480169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ECE8C2-36C0-5351-55F3-0D8422D102B7}"/>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412CE37E-5109-B320-35AE-3E74D7AABA4F}"/>
              </a:ext>
            </a:extLst>
          </p:cNvPr>
          <p:cNvSpPr>
            <a:spLocks noGrp="1" noRot="1" noChangeAspect="1"/>
          </p:cNvSpPr>
          <p:nvPr>
            <p:ph type="sldImg"/>
          </p:nvPr>
        </p:nvSpPr>
        <p:spPr>
          <a:xfrm>
            <a:off x="381000" y="685800"/>
            <a:ext cx="6096000" cy="3429000"/>
          </a:xfrm>
        </p:spPr>
      </p:sp>
      <p:sp>
        <p:nvSpPr>
          <p:cNvPr id="3" name="Segnaposto note 2">
            <a:extLst>
              <a:ext uri="{FF2B5EF4-FFF2-40B4-BE49-F238E27FC236}">
                <a16:creationId xmlns:a16="http://schemas.microsoft.com/office/drawing/2014/main" id="{476037A5-8150-BD5A-902F-D331FF6AE38C}"/>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3401920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52D4F9-D124-5A29-5A17-23C688639291}"/>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944FC959-6365-C71E-89C5-6FB7947EE9C7}"/>
              </a:ext>
            </a:extLst>
          </p:cNvPr>
          <p:cNvSpPr>
            <a:spLocks noGrp="1" noRot="1" noChangeAspect="1"/>
          </p:cNvSpPr>
          <p:nvPr>
            <p:ph type="sldImg"/>
          </p:nvPr>
        </p:nvSpPr>
        <p:spPr>
          <a:xfrm>
            <a:off x="381000" y="685800"/>
            <a:ext cx="6096000" cy="3429000"/>
          </a:xfrm>
        </p:spPr>
      </p:sp>
      <p:sp>
        <p:nvSpPr>
          <p:cNvPr id="3" name="Segnaposto note 2">
            <a:extLst>
              <a:ext uri="{FF2B5EF4-FFF2-40B4-BE49-F238E27FC236}">
                <a16:creationId xmlns:a16="http://schemas.microsoft.com/office/drawing/2014/main" id="{C962D1A7-86C7-326C-20CE-709410E364CF}"/>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2083528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748318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olo">
    <p:spTree>
      <p:nvGrpSpPr>
        <p:cNvPr id="1" name=""/>
        <p:cNvGrpSpPr/>
        <p:nvPr/>
      </p:nvGrpSpPr>
      <p:grpSpPr>
        <a:xfrm>
          <a:off x="0" y="0"/>
          <a:ext cx="0" cy="0"/>
          <a:chOff x="0" y="0"/>
          <a:chExt cx="0" cy="0"/>
        </a:xfrm>
      </p:grpSpPr>
      <p:sp>
        <p:nvSpPr>
          <p:cNvPr id="11" name="Autore e data"/>
          <p:cNvSpPr txBox="1">
            <a:spLocks noGrp="1"/>
          </p:cNvSpPr>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Autore e data</a:t>
            </a:r>
          </a:p>
        </p:txBody>
      </p:sp>
      <p:sp>
        <p:nvSpPr>
          <p:cNvPr id="12" name="Titolo presentazione"/>
          <p:cNvSpPr txBox="1">
            <a:spLocks noGrp="1"/>
          </p:cNvSpPr>
          <p:nvPr>
            <p:ph type="title" hasCustomPrompt="1"/>
          </p:nvPr>
        </p:nvSpPr>
        <p:spPr>
          <a:xfrm>
            <a:off x="1206496" y="2574991"/>
            <a:ext cx="21971004" cy="4648201"/>
          </a:xfrm>
          <a:prstGeom prst="rect">
            <a:avLst/>
          </a:prstGeom>
        </p:spPr>
        <p:txBody>
          <a:bodyPr anchor="b"/>
          <a:lstStyle>
            <a:lvl1pPr>
              <a:defRPr sz="11600" spc="-232"/>
            </a:lvl1pPr>
          </a:lstStyle>
          <a:p>
            <a:r>
              <a:t>Titolo presentazione</a:t>
            </a:r>
          </a:p>
        </p:txBody>
      </p:sp>
      <p:sp>
        <p:nvSpPr>
          <p:cNvPr id="13" name="Corpo livello uno…"/>
          <p:cNvSpPr txBox="1">
            <a:spLocks noGrp="1"/>
          </p:cNvSpPr>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Sottotitolo presentazione</a:t>
            </a:r>
          </a:p>
          <a:p>
            <a:pPr lvl="1"/>
            <a:endParaRPr/>
          </a:p>
          <a:p>
            <a:pPr lvl="2"/>
            <a:endParaRPr/>
          </a:p>
          <a:p>
            <a:pPr lvl="3"/>
            <a:endParaRPr/>
          </a:p>
          <a:p>
            <a:pPr lvl="4"/>
            <a:endParaRPr/>
          </a:p>
        </p:txBody>
      </p:sp>
      <p:sp>
        <p:nvSpPr>
          <p:cNvPr id="14"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Informazione importante">
    <p:spTree>
      <p:nvGrpSpPr>
        <p:cNvPr id="1" name=""/>
        <p:cNvGrpSpPr/>
        <p:nvPr/>
      </p:nvGrpSpPr>
      <p:grpSpPr>
        <a:xfrm>
          <a:off x="0" y="0"/>
          <a:ext cx="0" cy="0"/>
          <a:chOff x="0" y="0"/>
          <a:chExt cx="0" cy="0"/>
        </a:xfrm>
      </p:grpSpPr>
      <p:sp>
        <p:nvSpPr>
          <p:cNvPr id="106" name="Corpo livello uno…"/>
          <p:cNvSpPr txBox="1">
            <a:spLocks noGrp="1"/>
          </p:cNvSpPr>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sz="25000" b="1" spc="-250"/>
            </a:lvl1pPr>
            <a:lvl2pPr marL="0" indent="457200" algn="ctr">
              <a:lnSpc>
                <a:spcPct val="80000"/>
              </a:lnSpc>
              <a:spcBef>
                <a:spcPts val="0"/>
              </a:spcBef>
              <a:buSzTx/>
              <a:buNone/>
              <a:defRPr sz="25000" b="1" spc="-250"/>
            </a:lvl2pPr>
            <a:lvl3pPr marL="0" indent="914400" algn="ctr">
              <a:lnSpc>
                <a:spcPct val="80000"/>
              </a:lnSpc>
              <a:spcBef>
                <a:spcPts val="0"/>
              </a:spcBef>
              <a:buSzTx/>
              <a:buNone/>
              <a:defRPr sz="25000" b="1" spc="-250"/>
            </a:lvl3pPr>
            <a:lvl4pPr marL="0" indent="1371600" algn="ctr">
              <a:lnSpc>
                <a:spcPct val="80000"/>
              </a:lnSpc>
              <a:spcBef>
                <a:spcPts val="0"/>
              </a:spcBef>
              <a:buSzTx/>
              <a:buNone/>
              <a:defRPr sz="25000" b="1" spc="-250"/>
            </a:lvl4pPr>
            <a:lvl5pPr marL="0" indent="1828800" algn="ctr">
              <a:lnSpc>
                <a:spcPct val="80000"/>
              </a:lnSpc>
              <a:spcBef>
                <a:spcPts val="0"/>
              </a:spcBef>
              <a:buSzTx/>
              <a:buNone/>
              <a:defRPr sz="25000" b="1" spc="-250"/>
            </a:lvl5pPr>
          </a:lstStyle>
          <a:p>
            <a:r>
              <a:t>100%</a:t>
            </a:r>
          </a:p>
          <a:p>
            <a:pPr lvl="1"/>
            <a:endParaRPr/>
          </a:p>
          <a:p>
            <a:pPr lvl="2"/>
            <a:endParaRPr/>
          </a:p>
          <a:p>
            <a:pPr lvl="3"/>
            <a:endParaRPr/>
          </a:p>
          <a:p>
            <a:pPr lvl="4"/>
            <a:endParaRPr/>
          </a:p>
        </p:txBody>
      </p:sp>
      <p:sp>
        <p:nvSpPr>
          <p:cNvPr id="107" name="Dettagli informazione"/>
          <p:cNvSpPr txBox="1">
            <a:spLocks noGrp="1"/>
          </p:cNvSpPr>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sz="5500" b="1"/>
            </a:lvl1pPr>
          </a:lstStyle>
          <a:p>
            <a:r>
              <a:t>Dettagli informazione</a:t>
            </a:r>
          </a:p>
        </p:txBody>
      </p:sp>
      <p:sp>
        <p:nvSpPr>
          <p:cNvPr id="108"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Citazione">
    <p:spTree>
      <p:nvGrpSpPr>
        <p:cNvPr id="1" name=""/>
        <p:cNvGrpSpPr/>
        <p:nvPr/>
      </p:nvGrpSpPr>
      <p:grpSpPr>
        <a:xfrm>
          <a:off x="0" y="0"/>
          <a:ext cx="0" cy="0"/>
          <a:chOff x="0" y="0"/>
          <a:chExt cx="0" cy="0"/>
        </a:xfrm>
      </p:grpSpPr>
      <p:sp>
        <p:nvSpPr>
          <p:cNvPr id="115" name="Attribuzione"/>
          <p:cNvSpPr txBox="1">
            <a:spLocks noGrp="1"/>
          </p:cNvSpPr>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Attribuzione</a:t>
            </a:r>
          </a:p>
        </p:txBody>
      </p:sp>
      <p:sp>
        <p:nvSpPr>
          <p:cNvPr id="116" name="Corpo livello uno…"/>
          <p:cNvSpPr txBox="1">
            <a:spLocks noGrp="1"/>
          </p:cNvSpPr>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z="8500" spc="-170">
                <a:latin typeface="Helvetica Neue Medium"/>
                <a:ea typeface="Helvetica Neue Medium"/>
                <a:cs typeface="Helvetica Neue Medium"/>
                <a:sym typeface="Helvetica Neue Medium"/>
              </a:defRPr>
            </a:lvl1pPr>
            <a:lvl2pPr marL="638923" indent="-12700">
              <a:spcBef>
                <a:spcPts val="0"/>
              </a:spcBef>
              <a:buSzTx/>
              <a:buNone/>
              <a:defRPr sz="8500" spc="-170">
                <a:latin typeface="Helvetica Neue Medium"/>
                <a:ea typeface="Helvetica Neue Medium"/>
                <a:cs typeface="Helvetica Neue Medium"/>
                <a:sym typeface="Helvetica Neue Medium"/>
              </a:defRPr>
            </a:lvl2pPr>
            <a:lvl3pPr marL="638923" indent="444500">
              <a:spcBef>
                <a:spcPts val="0"/>
              </a:spcBef>
              <a:buSzTx/>
              <a:buNone/>
              <a:defRPr sz="8500" spc="-170">
                <a:latin typeface="Helvetica Neue Medium"/>
                <a:ea typeface="Helvetica Neue Medium"/>
                <a:cs typeface="Helvetica Neue Medium"/>
                <a:sym typeface="Helvetica Neue Medium"/>
              </a:defRPr>
            </a:lvl3pPr>
            <a:lvl4pPr marL="638923" indent="901700">
              <a:spcBef>
                <a:spcPts val="0"/>
              </a:spcBef>
              <a:buSzTx/>
              <a:buNone/>
              <a:defRPr sz="8500" spc="-170">
                <a:latin typeface="Helvetica Neue Medium"/>
                <a:ea typeface="Helvetica Neue Medium"/>
                <a:cs typeface="Helvetica Neue Medium"/>
                <a:sym typeface="Helvetica Neue Medium"/>
              </a:defRPr>
            </a:lvl4pPr>
            <a:lvl5pPr marL="638923" indent="1358900">
              <a:spcBef>
                <a:spcPts val="0"/>
              </a:spcBef>
              <a:buSzTx/>
              <a:buNone/>
              <a:defRPr sz="8500" spc="-170">
                <a:latin typeface="Helvetica Neue Medium"/>
                <a:ea typeface="Helvetica Neue Medium"/>
                <a:cs typeface="Helvetica Neue Medium"/>
                <a:sym typeface="Helvetica Neue Medium"/>
              </a:defRPr>
            </a:lvl5pPr>
          </a:lstStyle>
          <a:p>
            <a:r>
              <a:t>“Citazione degna di nota”</a:t>
            </a:r>
          </a:p>
          <a:p>
            <a:pPr lvl="1"/>
            <a:endParaRPr/>
          </a:p>
          <a:p>
            <a:pPr lvl="2"/>
            <a:endParaRPr/>
          </a:p>
          <a:p>
            <a:pPr lvl="3"/>
            <a:endParaRPr/>
          </a:p>
          <a:p>
            <a:pPr lvl="4"/>
            <a:endParaRPr/>
          </a:p>
        </p:txBody>
      </p:sp>
      <p:sp>
        <p:nvSpPr>
          <p:cNvPr id="117"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Foto - 3 per pagina">
    <p:spTree>
      <p:nvGrpSpPr>
        <p:cNvPr id="1" name=""/>
        <p:cNvGrpSpPr/>
        <p:nvPr/>
      </p:nvGrpSpPr>
      <p:grpSpPr>
        <a:xfrm>
          <a:off x="0" y="0"/>
          <a:ext cx="0" cy="0"/>
          <a:chOff x="0" y="0"/>
          <a:chExt cx="0" cy="0"/>
        </a:xfrm>
      </p:grpSpPr>
      <p:sp>
        <p:nvSpPr>
          <p:cNvPr id="124" name="Ciotola di insalata con riso saltato, uova sode e bacchette"/>
          <p:cNvSpPr>
            <a:spLocks noGrp="1"/>
          </p:cNvSpPr>
          <p:nvPr>
            <p:ph type="pic" sz="quarter" idx="21"/>
          </p:nvPr>
        </p:nvSpPr>
        <p:spPr>
          <a:xfrm>
            <a:off x="15760700" y="1016000"/>
            <a:ext cx="7439099" cy="5949678"/>
          </a:xfrm>
          <a:prstGeom prst="rect">
            <a:avLst/>
          </a:prstGeom>
        </p:spPr>
        <p:txBody>
          <a:bodyPr lIns="91439" tIns="45719" rIns="91439" bIns="45719">
            <a:noAutofit/>
          </a:bodyPr>
          <a:lstStyle/>
          <a:p>
            <a:endParaRPr/>
          </a:p>
        </p:txBody>
      </p:sp>
      <p:sp>
        <p:nvSpPr>
          <p:cNvPr id="125" name="Ciotola con frittelle al salmone, insalata e hummus "/>
          <p:cNvSpPr>
            <a:spLocks noGrp="1"/>
          </p:cNvSpPr>
          <p:nvPr>
            <p:ph type="pic" sz="half" idx="22"/>
          </p:nvPr>
        </p:nvSpPr>
        <p:spPr>
          <a:xfrm>
            <a:off x="13500100" y="3978275"/>
            <a:ext cx="10439400" cy="12150181"/>
          </a:xfrm>
          <a:prstGeom prst="rect">
            <a:avLst/>
          </a:prstGeom>
        </p:spPr>
        <p:txBody>
          <a:bodyPr lIns="91439" tIns="45719" rIns="91439" bIns="45719">
            <a:noAutofit/>
          </a:bodyPr>
          <a:lstStyle/>
          <a:p>
            <a:endParaRPr/>
          </a:p>
        </p:txBody>
      </p:sp>
      <p:sp>
        <p:nvSpPr>
          <p:cNvPr id="126" name="Pappardelle con burro al prezzemolo, nocciole tostate e scaglie di parmigiano"/>
          <p:cNvSpPr>
            <a:spLocks noGrp="1"/>
          </p:cNvSpPr>
          <p:nvPr>
            <p:ph type="pic" idx="23"/>
          </p:nvPr>
        </p:nvSpPr>
        <p:spPr>
          <a:xfrm>
            <a:off x="-139700" y="495300"/>
            <a:ext cx="16611600" cy="12458700"/>
          </a:xfrm>
          <a:prstGeom prst="rect">
            <a:avLst/>
          </a:prstGeom>
        </p:spPr>
        <p:txBody>
          <a:bodyPr lIns="91439" tIns="45719" rIns="91439" bIns="45719">
            <a:noAutofit/>
          </a:bodyPr>
          <a:lstStyle/>
          <a:p>
            <a:endParaRPr/>
          </a:p>
        </p:txBody>
      </p:sp>
      <p:sp>
        <p:nvSpPr>
          <p:cNvPr id="127"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Foto">
    <p:spTree>
      <p:nvGrpSpPr>
        <p:cNvPr id="1" name=""/>
        <p:cNvGrpSpPr/>
        <p:nvPr/>
      </p:nvGrpSpPr>
      <p:grpSpPr>
        <a:xfrm>
          <a:off x="0" y="0"/>
          <a:ext cx="0" cy="0"/>
          <a:chOff x="0" y="0"/>
          <a:chExt cx="0" cy="0"/>
        </a:xfrm>
      </p:grpSpPr>
      <p:sp>
        <p:nvSpPr>
          <p:cNvPr id="134" name="ciotola di insalata con riso saltato, uova sode e bacchette"/>
          <p:cNvSpPr>
            <a:spLocks noGrp="1"/>
          </p:cNvSpPr>
          <p:nvPr>
            <p:ph type="pic" idx="21"/>
          </p:nvPr>
        </p:nvSpPr>
        <p:spPr>
          <a:xfrm>
            <a:off x="-1333500" y="-5524500"/>
            <a:ext cx="27051000" cy="21640800"/>
          </a:xfrm>
          <a:prstGeom prst="rect">
            <a:avLst/>
          </a:prstGeom>
        </p:spPr>
        <p:txBody>
          <a:bodyPr lIns="91439" tIns="45719" rIns="91439" bIns="45719">
            <a:noAutofit/>
          </a:bodyPr>
          <a:lstStyle/>
          <a:p>
            <a:endParaRPr/>
          </a:p>
        </p:txBody>
      </p:sp>
      <p:sp>
        <p:nvSpPr>
          <p:cNvPr id="135" name="Numero diapositiva"/>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‹N›</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Vuota">
    <p:spTree>
      <p:nvGrpSpPr>
        <p:cNvPr id="1" name=""/>
        <p:cNvGrpSpPr/>
        <p:nvPr/>
      </p:nvGrpSpPr>
      <p:grpSpPr>
        <a:xfrm>
          <a:off x="0" y="0"/>
          <a:ext cx="0" cy="0"/>
          <a:chOff x="0" y="0"/>
          <a:chExt cx="0" cy="0"/>
        </a:xfrm>
      </p:grpSpPr>
      <p:sp>
        <p:nvSpPr>
          <p:cNvPr id="142"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olo e foto">
    <p:spTree>
      <p:nvGrpSpPr>
        <p:cNvPr id="1" name=""/>
        <p:cNvGrpSpPr/>
        <p:nvPr/>
      </p:nvGrpSpPr>
      <p:grpSpPr>
        <a:xfrm>
          <a:off x="0" y="0"/>
          <a:ext cx="0" cy="0"/>
          <a:chOff x="0" y="0"/>
          <a:chExt cx="0" cy="0"/>
        </a:xfrm>
      </p:grpSpPr>
      <p:sp>
        <p:nvSpPr>
          <p:cNvPr id="21" name="Avocado e lime"/>
          <p:cNvSpPr>
            <a:spLocks noGrp="1"/>
          </p:cNvSpPr>
          <p:nvPr>
            <p:ph type="pic" idx="21"/>
          </p:nvPr>
        </p:nvSpPr>
        <p:spPr>
          <a:xfrm>
            <a:off x="-1155700" y="-1295400"/>
            <a:ext cx="26746200" cy="16018933"/>
          </a:xfrm>
          <a:prstGeom prst="rect">
            <a:avLst/>
          </a:prstGeom>
        </p:spPr>
        <p:txBody>
          <a:bodyPr lIns="91439" tIns="45719" rIns="91439" bIns="45719">
            <a:noAutofit/>
          </a:bodyPr>
          <a:lstStyle/>
          <a:p>
            <a:endParaRPr/>
          </a:p>
        </p:txBody>
      </p:sp>
      <p:sp>
        <p:nvSpPr>
          <p:cNvPr id="22" name="Titolo presentazione"/>
          <p:cNvSpPr txBox="1">
            <a:spLocks noGrp="1"/>
          </p:cNvSpPr>
          <p:nvPr>
            <p:ph type="title" hasCustomPrompt="1"/>
          </p:nvPr>
        </p:nvSpPr>
        <p:spPr>
          <a:xfrm>
            <a:off x="1206500" y="7124700"/>
            <a:ext cx="21971000" cy="4648200"/>
          </a:xfrm>
          <a:prstGeom prst="rect">
            <a:avLst/>
          </a:prstGeom>
        </p:spPr>
        <p:txBody>
          <a:bodyPr anchor="b"/>
          <a:lstStyle>
            <a:lvl1pPr>
              <a:defRPr sz="11600" spc="-232"/>
            </a:lvl1pPr>
          </a:lstStyle>
          <a:p>
            <a:r>
              <a:t>Titolo presentazione</a:t>
            </a:r>
          </a:p>
        </p:txBody>
      </p:sp>
      <p:sp>
        <p:nvSpPr>
          <p:cNvPr id="23" name="Autore e data"/>
          <p:cNvSpPr txBox="1">
            <a:spLocks noGrp="1"/>
          </p:cNvSpPr>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Autore e data</a:t>
            </a:r>
          </a:p>
        </p:txBody>
      </p:sp>
      <p:sp>
        <p:nvSpPr>
          <p:cNvPr id="24" name="Corpo livello uno…"/>
          <p:cNvSpPr txBox="1">
            <a:spLocks noGrp="1"/>
          </p:cNvSpPr>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Sottotitolo presentazione</a:t>
            </a:r>
          </a:p>
          <a:p>
            <a:pPr lvl="1"/>
            <a:endParaRPr/>
          </a:p>
          <a:p>
            <a:pPr lvl="2"/>
            <a:endParaRPr/>
          </a:p>
          <a:p>
            <a:pPr lvl="3"/>
            <a:endParaRPr/>
          </a:p>
          <a:p>
            <a:pPr lvl="4"/>
            <a:endParaRPr/>
          </a:p>
        </p:txBody>
      </p:sp>
      <p:sp>
        <p:nvSpPr>
          <p:cNvPr id="25"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olo e foto 2">
    <p:spTree>
      <p:nvGrpSpPr>
        <p:cNvPr id="1" name=""/>
        <p:cNvGrpSpPr/>
        <p:nvPr/>
      </p:nvGrpSpPr>
      <p:grpSpPr>
        <a:xfrm>
          <a:off x="0" y="0"/>
          <a:ext cx="0" cy="0"/>
          <a:chOff x="0" y="0"/>
          <a:chExt cx="0" cy="0"/>
        </a:xfrm>
      </p:grpSpPr>
      <p:sp>
        <p:nvSpPr>
          <p:cNvPr id="32" name="Ciotola con frittelle al salmone, insalata e hummus"/>
          <p:cNvSpPr>
            <a:spLocks noGrp="1"/>
          </p:cNvSpPr>
          <p:nvPr>
            <p:ph type="pic" idx="21"/>
          </p:nvPr>
        </p:nvSpPr>
        <p:spPr>
          <a:xfrm>
            <a:off x="10972800" y="-203200"/>
            <a:ext cx="12144837" cy="14135100"/>
          </a:xfrm>
          <a:prstGeom prst="rect">
            <a:avLst/>
          </a:prstGeom>
        </p:spPr>
        <p:txBody>
          <a:bodyPr lIns="91439" tIns="45719" rIns="91439" bIns="45719">
            <a:noAutofit/>
          </a:bodyPr>
          <a:lstStyle/>
          <a:p>
            <a:endParaRPr/>
          </a:p>
        </p:txBody>
      </p:sp>
      <p:sp>
        <p:nvSpPr>
          <p:cNvPr id="33" name="Titolo"/>
          <p:cNvSpPr txBox="1">
            <a:spLocks noGrp="1"/>
          </p:cNvSpPr>
          <p:nvPr>
            <p:ph type="title" hasCustomPrompt="1"/>
          </p:nvPr>
        </p:nvSpPr>
        <p:spPr>
          <a:xfrm>
            <a:off x="1206500" y="1270000"/>
            <a:ext cx="9779000" cy="5882273"/>
          </a:xfrm>
          <a:prstGeom prst="rect">
            <a:avLst/>
          </a:prstGeom>
        </p:spPr>
        <p:txBody>
          <a:bodyPr anchor="b"/>
          <a:lstStyle/>
          <a:p>
            <a:r>
              <a:t>Titolo</a:t>
            </a:r>
          </a:p>
        </p:txBody>
      </p:sp>
      <p:sp>
        <p:nvSpPr>
          <p:cNvPr id="34" name="Corpo livello uno…"/>
          <p:cNvSpPr txBox="1">
            <a:spLocks noGrp="1"/>
          </p:cNvSpPr>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Sottotitolo diapositiva</a:t>
            </a:r>
          </a:p>
          <a:p>
            <a:pPr lvl="1"/>
            <a:endParaRPr/>
          </a:p>
          <a:p>
            <a:pPr lvl="2"/>
            <a:endParaRPr/>
          </a:p>
          <a:p>
            <a:pPr lvl="3"/>
            <a:endParaRPr/>
          </a:p>
          <a:p>
            <a:pPr lvl="4"/>
            <a:endParaRPr/>
          </a:p>
        </p:txBody>
      </p:sp>
      <p:sp>
        <p:nvSpPr>
          <p:cNvPr id="35" name="Numero diapositiva"/>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olo e punti elenco">
    <p:spTree>
      <p:nvGrpSpPr>
        <p:cNvPr id="1" name=""/>
        <p:cNvGrpSpPr/>
        <p:nvPr/>
      </p:nvGrpSpPr>
      <p:grpSpPr>
        <a:xfrm>
          <a:off x="0" y="0"/>
          <a:ext cx="0" cy="0"/>
          <a:chOff x="0" y="0"/>
          <a:chExt cx="0" cy="0"/>
        </a:xfrm>
      </p:grpSpPr>
      <p:sp>
        <p:nvSpPr>
          <p:cNvPr id="42" name="Titolo"/>
          <p:cNvSpPr txBox="1">
            <a:spLocks noGrp="1"/>
          </p:cNvSpPr>
          <p:nvPr>
            <p:ph type="title" hasCustomPrompt="1"/>
          </p:nvPr>
        </p:nvSpPr>
        <p:spPr>
          <a:prstGeom prst="rect">
            <a:avLst/>
          </a:prstGeom>
        </p:spPr>
        <p:txBody>
          <a:bodyPr/>
          <a:lstStyle/>
          <a:p>
            <a:r>
              <a:t>Titolo</a:t>
            </a:r>
          </a:p>
        </p:txBody>
      </p:sp>
      <p:sp>
        <p:nvSpPr>
          <p:cNvPr id="43" name="Sottotitolo diapositiva"/>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Sottotitolo diapositiva</a:t>
            </a:r>
          </a:p>
        </p:txBody>
      </p:sp>
      <p:sp>
        <p:nvSpPr>
          <p:cNvPr id="44" name="Corpo livello uno…"/>
          <p:cNvSpPr txBox="1">
            <a:spLocks noGrp="1"/>
          </p:cNvSpPr>
          <p:nvPr>
            <p:ph type="body" idx="1" hasCustomPrompt="1"/>
          </p:nvPr>
        </p:nvSpPr>
        <p:spPr>
          <a:prstGeom prst="rect">
            <a:avLst/>
          </a:prstGeom>
        </p:spPr>
        <p:txBody>
          <a:bodyPr/>
          <a:lstStyle/>
          <a:p>
            <a:r>
              <a:t>Testo elenco puntato diapositiva</a:t>
            </a:r>
          </a:p>
          <a:p>
            <a:pPr lvl="1"/>
            <a:endParaRPr/>
          </a:p>
          <a:p>
            <a:pPr lvl="2"/>
            <a:endParaRPr/>
          </a:p>
          <a:p>
            <a:pPr lvl="3"/>
            <a:endParaRPr/>
          </a:p>
          <a:p>
            <a:pPr lvl="4"/>
            <a:endParaRPr/>
          </a:p>
        </p:txBody>
      </p:sp>
      <p:sp>
        <p:nvSpPr>
          <p:cNvPr id="45"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Punti elenco">
    <p:spTree>
      <p:nvGrpSpPr>
        <p:cNvPr id="1" name=""/>
        <p:cNvGrpSpPr/>
        <p:nvPr/>
      </p:nvGrpSpPr>
      <p:grpSpPr>
        <a:xfrm>
          <a:off x="0" y="0"/>
          <a:ext cx="0" cy="0"/>
          <a:chOff x="0" y="0"/>
          <a:chExt cx="0" cy="0"/>
        </a:xfrm>
      </p:grpSpPr>
      <p:sp>
        <p:nvSpPr>
          <p:cNvPr id="52" name="Corpo livello uno…"/>
          <p:cNvSpPr txBox="1">
            <a:spLocks noGrp="1"/>
          </p:cNvSpPr>
          <p:nvPr>
            <p:ph type="body" idx="1" hasCustomPrompt="1"/>
          </p:nvPr>
        </p:nvSpPr>
        <p:spPr>
          <a:prstGeom prst="rect">
            <a:avLst/>
          </a:prstGeom>
        </p:spPr>
        <p:txBody>
          <a:bodyPr numCol="2" spcCol="1098550"/>
          <a:lstStyle/>
          <a:p>
            <a:r>
              <a:t>Testo elenco puntato diapositiva</a:t>
            </a:r>
          </a:p>
          <a:p>
            <a:pPr lvl="1"/>
            <a:endParaRPr/>
          </a:p>
          <a:p>
            <a:pPr lvl="2"/>
            <a:endParaRPr/>
          </a:p>
          <a:p>
            <a:pPr lvl="3"/>
            <a:endParaRPr/>
          </a:p>
          <a:p>
            <a:pPr lvl="4"/>
            <a:endParaRPr/>
          </a:p>
        </p:txBody>
      </p:sp>
      <p:sp>
        <p:nvSpPr>
          <p:cNvPr id="53"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olo, punti elenco e foto">
    <p:spTree>
      <p:nvGrpSpPr>
        <p:cNvPr id="1" name=""/>
        <p:cNvGrpSpPr/>
        <p:nvPr/>
      </p:nvGrpSpPr>
      <p:grpSpPr>
        <a:xfrm>
          <a:off x="0" y="0"/>
          <a:ext cx="0" cy="0"/>
          <a:chOff x="0" y="0"/>
          <a:chExt cx="0" cy="0"/>
        </a:xfrm>
      </p:grpSpPr>
      <p:sp>
        <p:nvSpPr>
          <p:cNvPr id="60" name="Sottotitolo diapositiva"/>
          <p:cNvSpPr txBox="1">
            <a:spLocks noGrp="1"/>
          </p:cNvSpPr>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Sottotitolo diapositiva</a:t>
            </a:r>
          </a:p>
        </p:txBody>
      </p:sp>
      <p:sp>
        <p:nvSpPr>
          <p:cNvPr id="61" name="Corpo livello uno…"/>
          <p:cNvSpPr txBox="1">
            <a:spLocks noGrp="1"/>
          </p:cNvSpPr>
          <p:nvPr>
            <p:ph type="body" sz="half" idx="1" hasCustomPrompt="1"/>
          </p:nvPr>
        </p:nvSpPr>
        <p:spPr>
          <a:xfrm>
            <a:off x="1206500" y="4248504"/>
            <a:ext cx="9779000" cy="8256630"/>
          </a:xfrm>
          <a:prstGeom prst="rect">
            <a:avLst/>
          </a:prstGeom>
        </p:spPr>
        <p:txBody>
          <a:bodyPr/>
          <a:lstStyle/>
          <a:p>
            <a:r>
              <a:t>Testo elenco puntato diapositiva</a:t>
            </a:r>
          </a:p>
          <a:p>
            <a:pPr lvl="1"/>
            <a:endParaRPr/>
          </a:p>
          <a:p>
            <a:pPr lvl="2"/>
            <a:endParaRPr/>
          </a:p>
          <a:p>
            <a:pPr lvl="3"/>
            <a:endParaRPr/>
          </a:p>
          <a:p>
            <a:pPr lvl="4"/>
            <a:endParaRPr/>
          </a:p>
        </p:txBody>
      </p:sp>
      <p:sp>
        <p:nvSpPr>
          <p:cNvPr id="62" name="Pappardelle con burro al prezzemolo, nocciole tostate e scaglie di parmigiano"/>
          <p:cNvSpPr>
            <a:spLocks noGrp="1"/>
          </p:cNvSpPr>
          <p:nvPr>
            <p:ph type="pic" idx="22"/>
          </p:nvPr>
        </p:nvSpPr>
        <p:spPr>
          <a:xfrm>
            <a:off x="12192000" y="-407266"/>
            <a:ext cx="10916874" cy="14555832"/>
          </a:xfrm>
          <a:prstGeom prst="rect">
            <a:avLst/>
          </a:prstGeom>
        </p:spPr>
        <p:txBody>
          <a:bodyPr lIns="91439" tIns="45719" rIns="91439" bIns="45719">
            <a:noAutofit/>
          </a:bodyPr>
          <a:lstStyle/>
          <a:p>
            <a:endParaRPr/>
          </a:p>
        </p:txBody>
      </p:sp>
      <p:sp>
        <p:nvSpPr>
          <p:cNvPr id="63" name="Titolo"/>
          <p:cNvSpPr txBox="1">
            <a:spLocks noGrp="1"/>
          </p:cNvSpPr>
          <p:nvPr>
            <p:ph type="title" hasCustomPrompt="1"/>
          </p:nvPr>
        </p:nvSpPr>
        <p:spPr>
          <a:xfrm>
            <a:off x="1206500" y="1079500"/>
            <a:ext cx="9779000" cy="1435100"/>
          </a:xfrm>
          <a:prstGeom prst="rect">
            <a:avLst/>
          </a:prstGeom>
        </p:spPr>
        <p:txBody>
          <a:bodyPr/>
          <a:lstStyle/>
          <a:p>
            <a:r>
              <a:t>Titolo</a:t>
            </a:r>
          </a:p>
        </p:txBody>
      </p:sp>
      <p:sp>
        <p:nvSpPr>
          <p:cNvPr id="64"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Sezione">
    <p:spTree>
      <p:nvGrpSpPr>
        <p:cNvPr id="1" name=""/>
        <p:cNvGrpSpPr/>
        <p:nvPr/>
      </p:nvGrpSpPr>
      <p:grpSpPr>
        <a:xfrm>
          <a:off x="0" y="0"/>
          <a:ext cx="0" cy="0"/>
          <a:chOff x="0" y="0"/>
          <a:chExt cx="0" cy="0"/>
        </a:xfrm>
      </p:grpSpPr>
      <p:sp>
        <p:nvSpPr>
          <p:cNvPr id="71" name="Titolo sezione"/>
          <p:cNvSpPr txBox="1">
            <a:spLocks noGrp="1"/>
          </p:cNvSpPr>
          <p:nvPr>
            <p:ph type="title" hasCustomPrompt="1"/>
          </p:nvPr>
        </p:nvSpPr>
        <p:spPr>
          <a:xfrm>
            <a:off x="1206496" y="4533900"/>
            <a:ext cx="21971004" cy="4648200"/>
          </a:xfrm>
          <a:prstGeom prst="rect">
            <a:avLst/>
          </a:prstGeom>
        </p:spPr>
        <p:txBody>
          <a:bodyPr anchor="ctr"/>
          <a:lstStyle>
            <a:lvl1pPr>
              <a:defRPr sz="11600" b="0" spc="-232">
                <a:latin typeface="Helvetica Neue Medium"/>
                <a:ea typeface="Helvetica Neue Medium"/>
                <a:cs typeface="Helvetica Neue Medium"/>
                <a:sym typeface="Helvetica Neue Medium"/>
              </a:defRPr>
            </a:lvl1pPr>
          </a:lstStyle>
          <a:p>
            <a:r>
              <a:t>Titolo sezione</a:t>
            </a:r>
          </a:p>
        </p:txBody>
      </p:sp>
      <p:sp>
        <p:nvSpPr>
          <p:cNvPr id="72" name="Numero diapositiva"/>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Solo titolo">
    <p:spTree>
      <p:nvGrpSpPr>
        <p:cNvPr id="1" name=""/>
        <p:cNvGrpSpPr/>
        <p:nvPr/>
      </p:nvGrpSpPr>
      <p:grpSpPr>
        <a:xfrm>
          <a:off x="0" y="0"/>
          <a:ext cx="0" cy="0"/>
          <a:chOff x="0" y="0"/>
          <a:chExt cx="0" cy="0"/>
        </a:xfrm>
      </p:grpSpPr>
      <p:sp>
        <p:nvSpPr>
          <p:cNvPr id="79" name="Titolo"/>
          <p:cNvSpPr txBox="1">
            <a:spLocks noGrp="1"/>
          </p:cNvSpPr>
          <p:nvPr>
            <p:ph type="title" hasCustomPrompt="1"/>
          </p:nvPr>
        </p:nvSpPr>
        <p:spPr>
          <a:xfrm>
            <a:off x="1206500" y="1079500"/>
            <a:ext cx="21971000" cy="1434949"/>
          </a:xfrm>
          <a:prstGeom prst="rect">
            <a:avLst/>
          </a:prstGeom>
        </p:spPr>
        <p:txBody>
          <a:bodyPr/>
          <a:lstStyle/>
          <a:p>
            <a:r>
              <a:t>Titolo</a:t>
            </a:r>
          </a:p>
        </p:txBody>
      </p:sp>
      <p:sp>
        <p:nvSpPr>
          <p:cNvPr id="80" name="Sottotitolo diapositiva"/>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Sottotitolo diapositiva</a:t>
            </a:r>
          </a:p>
        </p:txBody>
      </p:sp>
      <p:sp>
        <p:nvSpPr>
          <p:cNvPr id="81"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rogramma">
    <p:spTree>
      <p:nvGrpSpPr>
        <p:cNvPr id="1" name=""/>
        <p:cNvGrpSpPr/>
        <p:nvPr/>
      </p:nvGrpSpPr>
      <p:grpSpPr>
        <a:xfrm>
          <a:off x="0" y="0"/>
          <a:ext cx="0" cy="0"/>
          <a:chOff x="0" y="0"/>
          <a:chExt cx="0" cy="0"/>
        </a:xfrm>
      </p:grpSpPr>
      <p:sp>
        <p:nvSpPr>
          <p:cNvPr id="88" name="Titolo programma"/>
          <p:cNvSpPr txBox="1">
            <a:spLocks noGrp="1"/>
          </p:cNvSpPr>
          <p:nvPr>
            <p:ph type="title" hasCustomPrompt="1"/>
          </p:nvPr>
        </p:nvSpPr>
        <p:spPr>
          <a:xfrm>
            <a:off x="1206500" y="1079500"/>
            <a:ext cx="21971000" cy="1435100"/>
          </a:xfrm>
          <a:prstGeom prst="rect">
            <a:avLst/>
          </a:prstGeom>
        </p:spPr>
        <p:txBody>
          <a:bodyPr/>
          <a:lstStyle/>
          <a:p>
            <a:r>
              <a:t>Titolo programma</a:t>
            </a:r>
          </a:p>
        </p:txBody>
      </p:sp>
      <p:sp>
        <p:nvSpPr>
          <p:cNvPr id="89" name="Sottotitolo programma"/>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Sottotitolo programma</a:t>
            </a:r>
          </a:p>
        </p:txBody>
      </p:sp>
      <p:sp>
        <p:nvSpPr>
          <p:cNvPr id="90" name="Corpo livello uno…"/>
          <p:cNvSpPr txBox="1">
            <a:spLocks noGrp="1"/>
          </p:cNvSpPr>
          <p:nvPr>
            <p:ph type="body" idx="1" hasCustomPrompt="1"/>
          </p:nvPr>
        </p:nvSpPr>
        <p:spPr>
          <a:prstGeom prst="rect">
            <a:avLst/>
          </a:prstGeom>
        </p:spPr>
        <p:txBody>
          <a:bodyPr/>
          <a:lstStyle>
            <a:lvl1pPr marL="0" indent="0" defTabSz="825500">
              <a:lnSpc>
                <a:spcPct val="100000"/>
              </a:lnSpc>
              <a:spcBef>
                <a:spcPts val="1800"/>
              </a:spcBef>
              <a:buSzTx/>
              <a:buNone/>
              <a:defRPr sz="5500" spc="-55"/>
            </a:lvl1pPr>
            <a:lvl2pPr marL="0" indent="457200" defTabSz="825500">
              <a:lnSpc>
                <a:spcPct val="100000"/>
              </a:lnSpc>
              <a:spcBef>
                <a:spcPts val="1800"/>
              </a:spcBef>
              <a:buSzTx/>
              <a:buNone/>
              <a:defRPr sz="5500" spc="-55"/>
            </a:lvl2pPr>
            <a:lvl3pPr marL="0" indent="914400" defTabSz="825500">
              <a:lnSpc>
                <a:spcPct val="100000"/>
              </a:lnSpc>
              <a:spcBef>
                <a:spcPts val="1800"/>
              </a:spcBef>
              <a:buSzTx/>
              <a:buNone/>
              <a:defRPr sz="5500" spc="-55"/>
            </a:lvl3pPr>
            <a:lvl4pPr marL="0" indent="1371600" defTabSz="825500">
              <a:lnSpc>
                <a:spcPct val="100000"/>
              </a:lnSpc>
              <a:spcBef>
                <a:spcPts val="1800"/>
              </a:spcBef>
              <a:buSzTx/>
              <a:buNone/>
              <a:defRPr sz="5500" spc="-55"/>
            </a:lvl4pPr>
            <a:lvl5pPr marL="0" indent="1828800" defTabSz="825500">
              <a:lnSpc>
                <a:spcPct val="100000"/>
              </a:lnSpc>
              <a:spcBef>
                <a:spcPts val="1800"/>
              </a:spcBef>
              <a:buSzTx/>
              <a:buNone/>
              <a:defRPr sz="5500" spc="-55"/>
            </a:lvl5pPr>
          </a:lstStyle>
          <a:p>
            <a:r>
              <a:t>Argomenti del programma</a:t>
            </a:r>
          </a:p>
          <a:p>
            <a:pPr lvl="1"/>
            <a:endParaRPr/>
          </a:p>
          <a:p>
            <a:pPr lvl="2"/>
            <a:endParaRPr/>
          </a:p>
          <a:p>
            <a:pPr lvl="3"/>
            <a:endParaRPr/>
          </a:p>
          <a:p>
            <a:pPr lvl="4"/>
            <a:endParaRPr/>
          </a:p>
        </p:txBody>
      </p:sp>
      <p:sp>
        <p:nvSpPr>
          <p:cNvPr id="91"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olo"/>
          <p:cNvSpPr txBox="1">
            <a:spLocks noGrp="1"/>
          </p:cNvSpPr>
          <p:nvPr>
            <p:ph type="title" hasCustomPrompt="1"/>
          </p:nvPr>
        </p:nvSpPr>
        <p:spPr>
          <a:xfrm>
            <a:off x="1206500" y="1079500"/>
            <a:ext cx="21971000" cy="14331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Titolo</a:t>
            </a:r>
          </a:p>
        </p:txBody>
      </p:sp>
      <p:sp>
        <p:nvSpPr>
          <p:cNvPr id="3" name="Corpo livello uno…"/>
          <p:cNvSpPr txBox="1">
            <a:spLocks noGrp="1"/>
          </p:cNvSpPr>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Testo elenco puntato diapositiva</a:t>
            </a:r>
          </a:p>
          <a:p>
            <a:pPr lvl="1"/>
            <a:endParaRPr/>
          </a:p>
          <a:p>
            <a:pPr lvl="2"/>
            <a:endParaRPr/>
          </a:p>
          <a:p>
            <a:pPr lvl="3"/>
            <a:endParaRPr/>
          </a:p>
          <a:p>
            <a:pPr lvl="4"/>
            <a:endParaRPr/>
          </a:p>
        </p:txBody>
      </p:sp>
      <p:sp>
        <p:nvSpPr>
          <p:cNvPr id="4" name="Numero diapositiva"/>
          <p:cNvSpPr txBox="1">
            <a:spLocks noGrp="1"/>
          </p:cNvSpPr>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fld id="{86CB4B4D-7CA3-9044-876B-883B54F8677D}" type="slidenum">
              <a:t>‹N›</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9" r:id="rId10"/>
    <p:sldLayoutId id="2147483660" r:id="rId11"/>
    <p:sldLayoutId id="2147483661" r:id="rId12"/>
    <p:sldLayoutId id="2147483662" r:id="rId13"/>
    <p:sldLayoutId id="2147483663" r:id="rId14"/>
  </p:sldLayoutIdLst>
  <p:transition spd="med"/>
  <p:hf hdr="0" ftr="0" dt="0"/>
  <p:txStyles>
    <p:title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81.emf"/><Relationship Id="rId3" Type="http://schemas.openxmlformats.org/officeDocument/2006/relationships/image" Target="../media/image76.emf"/><Relationship Id="rId7" Type="http://schemas.openxmlformats.org/officeDocument/2006/relationships/image" Target="../media/image80.emf"/><Relationship Id="rId12" Type="http://schemas.openxmlformats.org/officeDocument/2006/relationships/image" Target="../media/image84.emf"/><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79.emf"/><Relationship Id="rId11" Type="http://schemas.openxmlformats.org/officeDocument/2006/relationships/image" Target="../media/image83.emf"/><Relationship Id="rId5" Type="http://schemas.openxmlformats.org/officeDocument/2006/relationships/image" Target="../media/image78.emf"/><Relationship Id="rId10" Type="http://schemas.openxmlformats.org/officeDocument/2006/relationships/image" Target="../media/image82.emf"/><Relationship Id="rId4" Type="http://schemas.openxmlformats.org/officeDocument/2006/relationships/image" Target="../media/image77.emf"/><Relationship Id="rId9" Type="http://schemas.openxmlformats.org/officeDocument/2006/relationships/image" Target="../media/image55.emf"/></Relationships>
</file>

<file path=ppt/slides/_rels/slide11.xml.rels><?xml version="1.0" encoding="UTF-8" standalone="yes"?>
<Relationships xmlns="http://schemas.openxmlformats.org/package/2006/relationships"><Relationship Id="rId8" Type="http://schemas.openxmlformats.org/officeDocument/2006/relationships/image" Target="../media/image90.emf"/><Relationship Id="rId3" Type="http://schemas.openxmlformats.org/officeDocument/2006/relationships/image" Target="../media/image85.emf"/><Relationship Id="rId7" Type="http://schemas.openxmlformats.org/officeDocument/2006/relationships/image" Target="../media/image89.emf"/><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88.emf"/><Relationship Id="rId11" Type="http://schemas.openxmlformats.org/officeDocument/2006/relationships/image" Target="../media/image93.emf"/><Relationship Id="rId5" Type="http://schemas.openxmlformats.org/officeDocument/2006/relationships/image" Target="../media/image87.emf"/><Relationship Id="rId10" Type="http://schemas.openxmlformats.org/officeDocument/2006/relationships/image" Target="../media/image92.emf"/><Relationship Id="rId4" Type="http://schemas.openxmlformats.org/officeDocument/2006/relationships/image" Target="../media/image86.emf"/><Relationship Id="rId9" Type="http://schemas.openxmlformats.org/officeDocument/2006/relationships/image" Target="../media/image91.emf"/></Relationships>
</file>

<file path=ppt/slides/_rels/slide12.xml.rels><?xml version="1.0" encoding="UTF-8" standalone="yes"?>
<Relationships xmlns="http://schemas.openxmlformats.org/package/2006/relationships"><Relationship Id="rId8" Type="http://schemas.openxmlformats.org/officeDocument/2006/relationships/image" Target="../media/image97.emf"/><Relationship Id="rId3" Type="http://schemas.openxmlformats.org/officeDocument/2006/relationships/image" Target="../media/image94.emf"/><Relationship Id="rId7" Type="http://schemas.openxmlformats.org/officeDocument/2006/relationships/image" Target="../media/image78.emf"/><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77.emf"/><Relationship Id="rId5" Type="http://schemas.openxmlformats.org/officeDocument/2006/relationships/image" Target="../media/image96.emf"/><Relationship Id="rId4" Type="http://schemas.openxmlformats.org/officeDocument/2006/relationships/image" Target="../media/image95.emf"/><Relationship Id="rId9" Type="http://schemas.openxmlformats.org/officeDocument/2006/relationships/image" Target="../media/image98.emf"/></Relationships>
</file>

<file path=ppt/slides/_rels/slide13.xml.rels><?xml version="1.0" encoding="UTF-8" standalone="yes"?>
<Relationships xmlns="http://schemas.openxmlformats.org/package/2006/relationships"><Relationship Id="rId8" Type="http://schemas.openxmlformats.org/officeDocument/2006/relationships/image" Target="../media/image104.emf"/><Relationship Id="rId3" Type="http://schemas.openxmlformats.org/officeDocument/2006/relationships/image" Target="../media/image99.emf"/><Relationship Id="rId7" Type="http://schemas.openxmlformats.org/officeDocument/2006/relationships/image" Target="../media/image103.emf"/><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102.emf"/><Relationship Id="rId5" Type="http://schemas.openxmlformats.org/officeDocument/2006/relationships/image" Target="../media/image101.emf"/><Relationship Id="rId4" Type="http://schemas.openxmlformats.org/officeDocument/2006/relationships/image" Target="../media/image100.emf"/></Relationships>
</file>

<file path=ppt/slides/_rels/slide14.x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image" Target="../media/image105.emf"/><Relationship Id="rId1" Type="http://schemas.openxmlformats.org/officeDocument/2006/relationships/slideLayout" Target="../slideLayouts/slideLayout4.xml"/><Relationship Id="rId6" Type="http://schemas.openxmlformats.org/officeDocument/2006/relationships/image" Target="../media/image103.emf"/><Relationship Id="rId5" Type="http://schemas.openxmlformats.org/officeDocument/2006/relationships/image" Target="../media/image102.emf"/><Relationship Id="rId4" Type="http://schemas.openxmlformats.org/officeDocument/2006/relationships/image" Target="../media/image101.emf"/></Relationships>
</file>

<file path=ppt/slides/_rels/slide15.xml.rels><?xml version="1.0" encoding="UTF-8" standalone="yes"?>
<Relationships xmlns="http://schemas.openxmlformats.org/package/2006/relationships"><Relationship Id="rId3" Type="http://schemas.openxmlformats.org/officeDocument/2006/relationships/image" Target="../media/image106.emf"/><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109.png"/><Relationship Id="rId5" Type="http://schemas.openxmlformats.org/officeDocument/2006/relationships/image" Target="../media/image108.emf"/><Relationship Id="rId4" Type="http://schemas.openxmlformats.org/officeDocument/2006/relationships/image" Target="../media/image107.png"/></Relationships>
</file>

<file path=ppt/slides/_rels/slide16.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g"/><Relationship Id="rId1" Type="http://schemas.openxmlformats.org/officeDocument/2006/relationships/slideLayout" Target="../slideLayouts/slideLayout4.xml"/><Relationship Id="rId6" Type="http://schemas.openxmlformats.org/officeDocument/2006/relationships/image" Target="../media/image114.png"/><Relationship Id="rId5" Type="http://schemas.openxmlformats.org/officeDocument/2006/relationships/image" Target="../media/image113.jpg"/><Relationship Id="rId4" Type="http://schemas.openxmlformats.org/officeDocument/2006/relationships/image" Target="../media/image112.jpg"/></Relationships>
</file>

<file path=ppt/slides/_rels/slide2.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image" Target="../media/image7.png"/><Relationship Id="rId7" Type="http://schemas.openxmlformats.org/officeDocument/2006/relationships/image" Target="../media/image11.emf"/><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0.jpeg"/><Relationship Id="rId5" Type="http://schemas.openxmlformats.org/officeDocument/2006/relationships/image" Target="../media/image9.emf"/><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8.emf"/><Relationship Id="rId3" Type="http://schemas.openxmlformats.org/officeDocument/2006/relationships/image" Target="../media/image13.emf"/><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5.emf"/><Relationship Id="rId4" Type="http://schemas.openxmlformats.org/officeDocument/2006/relationships/image" Target="../media/image14.emf"/><Relationship Id="rId9" Type="http://schemas.openxmlformats.org/officeDocument/2006/relationships/image" Target="../media/image19.emf"/></Relationships>
</file>

<file path=ppt/slides/_rels/slide4.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image" Target="../media/image20.emf"/><Relationship Id="rId7" Type="http://schemas.openxmlformats.org/officeDocument/2006/relationships/image" Target="../media/image24.emf"/><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23.emf"/><Relationship Id="rId11" Type="http://schemas.openxmlformats.org/officeDocument/2006/relationships/image" Target="../media/image28.emf"/><Relationship Id="rId5" Type="http://schemas.openxmlformats.org/officeDocument/2006/relationships/image" Target="../media/image22.emf"/><Relationship Id="rId10" Type="http://schemas.openxmlformats.org/officeDocument/2006/relationships/image" Target="../media/image27.emf"/><Relationship Id="rId4" Type="http://schemas.openxmlformats.org/officeDocument/2006/relationships/image" Target="../media/image21.emf"/><Relationship Id="rId9" Type="http://schemas.openxmlformats.org/officeDocument/2006/relationships/image" Target="../media/image26.emf"/></Relationships>
</file>

<file path=ppt/slides/_rels/slide5.xml.rels><?xml version="1.0" encoding="UTF-8" standalone="yes"?>
<Relationships xmlns="http://schemas.openxmlformats.org/package/2006/relationships"><Relationship Id="rId8" Type="http://schemas.openxmlformats.org/officeDocument/2006/relationships/image" Target="../media/image34.emf"/><Relationship Id="rId13" Type="http://schemas.openxmlformats.org/officeDocument/2006/relationships/image" Target="../media/image39.emf"/><Relationship Id="rId3" Type="http://schemas.openxmlformats.org/officeDocument/2006/relationships/image" Target="../media/image29.emf"/><Relationship Id="rId7" Type="http://schemas.openxmlformats.org/officeDocument/2006/relationships/image" Target="../media/image33.emf"/><Relationship Id="rId12" Type="http://schemas.openxmlformats.org/officeDocument/2006/relationships/image" Target="../media/image38.emf"/><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32.emf"/><Relationship Id="rId11" Type="http://schemas.openxmlformats.org/officeDocument/2006/relationships/image" Target="../media/image37.emf"/><Relationship Id="rId5" Type="http://schemas.openxmlformats.org/officeDocument/2006/relationships/image" Target="../media/image31.emf"/><Relationship Id="rId15" Type="http://schemas.openxmlformats.org/officeDocument/2006/relationships/image" Target="../media/image41.emf"/><Relationship Id="rId10" Type="http://schemas.openxmlformats.org/officeDocument/2006/relationships/image" Target="../media/image36.emf"/><Relationship Id="rId4" Type="http://schemas.openxmlformats.org/officeDocument/2006/relationships/image" Target="../media/image30.emf"/><Relationship Id="rId9" Type="http://schemas.openxmlformats.org/officeDocument/2006/relationships/image" Target="../media/image35.emf"/><Relationship Id="rId14" Type="http://schemas.openxmlformats.org/officeDocument/2006/relationships/image" Target="../media/image40.emf"/></Relationships>
</file>

<file path=ppt/slides/_rels/slide6.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45.emf"/><Relationship Id="rId13" Type="http://schemas.openxmlformats.org/officeDocument/2006/relationships/image" Target="../media/image50.emf"/><Relationship Id="rId18" Type="http://schemas.openxmlformats.org/officeDocument/2006/relationships/image" Target="../media/image55.emf"/><Relationship Id="rId3" Type="http://schemas.openxmlformats.org/officeDocument/2006/relationships/image" Target="../media/image13.emf"/><Relationship Id="rId21" Type="http://schemas.openxmlformats.org/officeDocument/2006/relationships/image" Target="../media/image58.emf"/><Relationship Id="rId7" Type="http://schemas.openxmlformats.org/officeDocument/2006/relationships/image" Target="../media/image44.emf"/><Relationship Id="rId12" Type="http://schemas.openxmlformats.org/officeDocument/2006/relationships/image" Target="../media/image49.emf"/><Relationship Id="rId17" Type="http://schemas.openxmlformats.org/officeDocument/2006/relationships/image" Target="../media/image54.emf"/><Relationship Id="rId2" Type="http://schemas.openxmlformats.org/officeDocument/2006/relationships/notesSlide" Target="../notesSlides/notesSlide7.xml"/><Relationship Id="rId16" Type="http://schemas.openxmlformats.org/officeDocument/2006/relationships/image" Target="../media/image53.emf"/><Relationship Id="rId20" Type="http://schemas.openxmlformats.org/officeDocument/2006/relationships/image" Target="../media/image57.emf"/><Relationship Id="rId1" Type="http://schemas.openxmlformats.org/officeDocument/2006/relationships/slideLayout" Target="../slideLayouts/slideLayout4.xml"/><Relationship Id="rId6" Type="http://schemas.openxmlformats.org/officeDocument/2006/relationships/image" Target="../media/image43.emf"/><Relationship Id="rId11" Type="http://schemas.openxmlformats.org/officeDocument/2006/relationships/image" Target="../media/image48.emf"/><Relationship Id="rId5" Type="http://schemas.openxmlformats.org/officeDocument/2006/relationships/image" Target="../media/image15.emf"/><Relationship Id="rId15" Type="http://schemas.openxmlformats.org/officeDocument/2006/relationships/image" Target="../media/image52.emf"/><Relationship Id="rId10" Type="http://schemas.openxmlformats.org/officeDocument/2006/relationships/image" Target="../media/image47.emf"/><Relationship Id="rId19" Type="http://schemas.openxmlformats.org/officeDocument/2006/relationships/image" Target="../media/image56.emf"/><Relationship Id="rId4" Type="http://schemas.openxmlformats.org/officeDocument/2006/relationships/image" Target="../media/image14.emf"/><Relationship Id="rId9" Type="http://schemas.openxmlformats.org/officeDocument/2006/relationships/image" Target="../media/image46.emf"/><Relationship Id="rId14" Type="http://schemas.openxmlformats.org/officeDocument/2006/relationships/image" Target="../media/image51.emf"/></Relationships>
</file>

<file path=ppt/slides/_rels/slide8.xml.rels><?xml version="1.0" encoding="UTF-8" standalone="yes"?>
<Relationships xmlns="http://schemas.openxmlformats.org/package/2006/relationships"><Relationship Id="rId8" Type="http://schemas.openxmlformats.org/officeDocument/2006/relationships/image" Target="../media/image13.emf"/><Relationship Id="rId13" Type="http://schemas.openxmlformats.org/officeDocument/2006/relationships/image" Target="../media/image8.png"/><Relationship Id="rId18" Type="http://schemas.openxmlformats.org/officeDocument/2006/relationships/image" Target="../media/image70.emf"/><Relationship Id="rId3" Type="http://schemas.openxmlformats.org/officeDocument/2006/relationships/image" Target="../media/image55.emf"/><Relationship Id="rId7" Type="http://schemas.openxmlformats.org/officeDocument/2006/relationships/image" Target="../media/image62.emf"/><Relationship Id="rId12" Type="http://schemas.openxmlformats.org/officeDocument/2006/relationships/image" Target="../media/image65.png"/><Relationship Id="rId17" Type="http://schemas.openxmlformats.org/officeDocument/2006/relationships/image" Target="../media/image69.emf"/><Relationship Id="rId2" Type="http://schemas.openxmlformats.org/officeDocument/2006/relationships/notesSlide" Target="../notesSlides/notesSlide8.xml"/><Relationship Id="rId16" Type="http://schemas.openxmlformats.org/officeDocument/2006/relationships/image" Target="../media/image68.emf"/><Relationship Id="rId20" Type="http://schemas.openxmlformats.org/officeDocument/2006/relationships/image" Target="../media/image72.emf"/><Relationship Id="rId1" Type="http://schemas.openxmlformats.org/officeDocument/2006/relationships/slideLayout" Target="../slideLayouts/slideLayout4.xml"/><Relationship Id="rId6" Type="http://schemas.openxmlformats.org/officeDocument/2006/relationships/image" Target="../media/image61.emf"/><Relationship Id="rId11" Type="http://schemas.openxmlformats.org/officeDocument/2006/relationships/image" Target="../media/image64.png"/><Relationship Id="rId5" Type="http://schemas.openxmlformats.org/officeDocument/2006/relationships/image" Target="../media/image60.emf"/><Relationship Id="rId15" Type="http://schemas.openxmlformats.org/officeDocument/2006/relationships/image" Target="../media/image67.emf"/><Relationship Id="rId10" Type="http://schemas.openxmlformats.org/officeDocument/2006/relationships/image" Target="../media/image63.emf"/><Relationship Id="rId19" Type="http://schemas.openxmlformats.org/officeDocument/2006/relationships/image" Target="../media/image71.emf"/><Relationship Id="rId4" Type="http://schemas.openxmlformats.org/officeDocument/2006/relationships/image" Target="../media/image59.emf"/><Relationship Id="rId9" Type="http://schemas.openxmlformats.org/officeDocument/2006/relationships/image" Target="../media/image14.emf"/><Relationship Id="rId14" Type="http://schemas.openxmlformats.org/officeDocument/2006/relationships/image" Target="../media/image66.emf"/></Relationships>
</file>

<file path=ppt/slides/_rels/slide9.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70.emf"/><Relationship Id="rId3" Type="http://schemas.openxmlformats.org/officeDocument/2006/relationships/image" Target="../media/image13.emf"/><Relationship Id="rId7" Type="http://schemas.openxmlformats.org/officeDocument/2006/relationships/image" Target="../media/image65.png"/><Relationship Id="rId12" Type="http://schemas.openxmlformats.org/officeDocument/2006/relationships/image" Target="../media/image69.emf"/><Relationship Id="rId2" Type="http://schemas.openxmlformats.org/officeDocument/2006/relationships/notesSlide" Target="../notesSlides/notesSlide9.xml"/><Relationship Id="rId16" Type="http://schemas.openxmlformats.org/officeDocument/2006/relationships/image" Target="../media/image75.emf"/><Relationship Id="rId1" Type="http://schemas.openxmlformats.org/officeDocument/2006/relationships/slideLayout" Target="../slideLayouts/slideLayout4.xml"/><Relationship Id="rId6" Type="http://schemas.openxmlformats.org/officeDocument/2006/relationships/image" Target="../media/image64.png"/><Relationship Id="rId11" Type="http://schemas.openxmlformats.org/officeDocument/2006/relationships/image" Target="../media/image68.emf"/><Relationship Id="rId5" Type="http://schemas.openxmlformats.org/officeDocument/2006/relationships/image" Target="../media/image63.emf"/><Relationship Id="rId15" Type="http://schemas.openxmlformats.org/officeDocument/2006/relationships/image" Target="../media/image74.emf"/><Relationship Id="rId10" Type="http://schemas.openxmlformats.org/officeDocument/2006/relationships/image" Target="../media/image67.emf"/><Relationship Id="rId4" Type="http://schemas.openxmlformats.org/officeDocument/2006/relationships/image" Target="../media/image14.emf"/><Relationship Id="rId9" Type="http://schemas.openxmlformats.org/officeDocument/2006/relationships/image" Target="../media/image66.emf"/><Relationship Id="rId14" Type="http://schemas.openxmlformats.org/officeDocument/2006/relationships/image" Target="../media/image7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11.07.2023"/>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lnSpcReduction="10000"/>
          </a:bodyPr>
          <a:lstStyle>
            <a:lvl1pPr algn="r">
              <a:tabLst>
                <a:tab pos="21856700" algn="l"/>
              </a:tabLst>
            </a:lvl1pPr>
          </a:lstStyle>
          <a:p>
            <a:r>
              <a:rPr dirty="0"/>
              <a:t>                                                                                                      </a:t>
            </a:r>
            <a:r>
              <a:rPr lang="it-IT" dirty="0"/>
              <a:t>9</a:t>
            </a:r>
            <a:r>
              <a:rPr dirty="0"/>
              <a:t>.</a:t>
            </a:r>
            <a:r>
              <a:rPr lang="it-IT" dirty="0"/>
              <a:t>12</a:t>
            </a:r>
            <a:r>
              <a:rPr dirty="0"/>
              <a:t>.202</a:t>
            </a:r>
            <a:r>
              <a:rPr lang="it-IT" dirty="0"/>
              <a:t>5</a:t>
            </a:r>
            <a:endParaRPr dirty="0"/>
          </a:p>
        </p:txBody>
      </p:sp>
      <p:sp>
        <p:nvSpPr>
          <p:cNvPr id="152" name="Follow the Clairvoyant: an Imitation Learning Approach to Optimal Control"/>
          <p:cNvSpPr txBox="1">
            <a:spLocks noGrp="1"/>
          </p:cNvSpPr>
          <p:nvPr>
            <p:ph type="ctrTitle"/>
          </p:nvPr>
        </p:nvSpPr>
        <p:spPr>
          <a:xfrm>
            <a:off x="1201339" y="2688350"/>
            <a:ext cx="21971004" cy="4648201"/>
          </a:xfrm>
          <a:prstGeom prst="rect">
            <a:avLst/>
          </a:prstGeom>
        </p:spPr>
        <p:txBody>
          <a:bodyPr>
            <a:normAutofit/>
          </a:bodyPr>
          <a:lstStyle>
            <a:lvl1pPr>
              <a:defRPr sz="8500" spc="-170"/>
            </a:lvl1pPr>
          </a:lstStyle>
          <a:p>
            <a:r>
              <a:rPr lang="it-CH" sz="7900" dirty="0"/>
              <a:t>Distributionally Robust Infinite-Horizon Control</a:t>
            </a:r>
            <a:r>
              <a:rPr lang="it-CH" sz="6600" dirty="0"/>
              <a:t>:</a:t>
            </a:r>
            <a:br>
              <a:rPr lang="it-CH" sz="6600" dirty="0"/>
            </a:br>
            <a:br>
              <a:rPr lang="it-CH" sz="3600" dirty="0"/>
            </a:br>
            <a:r>
              <a:rPr lang="it-CH" sz="5900" dirty="0"/>
              <a:t>From a Pool of Samples to the Design of Dependable Controllers</a:t>
            </a:r>
          </a:p>
        </p:txBody>
      </p:sp>
      <p:sp>
        <p:nvSpPr>
          <p:cNvPr id="153" name="Andrea Martin1, Luca Furieri1, Florian Dörfler2, John Lygeros2, and Giancarlo Ferrari Trecate1…"/>
          <p:cNvSpPr txBox="1">
            <a:spLocks noGrp="1"/>
          </p:cNvSpPr>
          <p:nvPr>
            <p:ph type="subTitle" sz="half" idx="1"/>
          </p:nvPr>
        </p:nvSpPr>
        <p:spPr>
          <a:xfrm>
            <a:off x="1201339" y="8210139"/>
            <a:ext cx="21971001" cy="3793292"/>
          </a:xfrm>
          <a:prstGeom prst="rect">
            <a:avLst/>
          </a:prstGeom>
        </p:spPr>
        <p:txBody>
          <a:bodyPr/>
          <a:lstStyle/>
          <a:p>
            <a:pPr>
              <a:defRPr sz="2000"/>
            </a:pPr>
            <a:endParaRPr sz="2000" dirty="0"/>
          </a:p>
          <a:p>
            <a:pPr>
              <a:defRPr sz="3600"/>
            </a:pPr>
            <a:r>
              <a:rPr lang="it-IT" sz="3400" dirty="0"/>
              <a:t>Jean-Sébastien </a:t>
            </a:r>
            <a:r>
              <a:rPr lang="it-IT" sz="3400" dirty="0" err="1"/>
              <a:t>Brouillon</a:t>
            </a:r>
            <a:r>
              <a:rPr lang="it-CH" sz="3200" baseline="31999" dirty="0"/>
              <a:t>1</a:t>
            </a:r>
            <a:r>
              <a:rPr lang="it-IT" sz="3400" dirty="0"/>
              <a:t>, </a:t>
            </a:r>
            <a:r>
              <a:rPr sz="3400" u="sng" dirty="0"/>
              <a:t>Andrea Martin</a:t>
            </a:r>
            <a:r>
              <a:rPr lang="it-CH" sz="3200" baseline="31999" dirty="0"/>
              <a:t>1</a:t>
            </a:r>
            <a:r>
              <a:rPr sz="3400" dirty="0"/>
              <a:t>, John Lygeros</a:t>
            </a:r>
            <a:r>
              <a:rPr lang="it-CH" sz="3200" baseline="31999" dirty="0"/>
              <a:t>2</a:t>
            </a:r>
            <a:r>
              <a:rPr sz="3400" dirty="0"/>
              <a:t>, </a:t>
            </a:r>
            <a:r>
              <a:rPr lang="it-CH" sz="3400" dirty="0"/>
              <a:t>Florian Dörfler</a:t>
            </a:r>
            <a:r>
              <a:rPr lang="it-CH" sz="3200" baseline="31999" dirty="0"/>
              <a:t>2</a:t>
            </a:r>
            <a:r>
              <a:rPr lang="it-CH" sz="3400" dirty="0"/>
              <a:t>, </a:t>
            </a:r>
            <a:r>
              <a:rPr sz="3400" dirty="0"/>
              <a:t>and Giancarlo Ferrari </a:t>
            </a:r>
            <a:r>
              <a:rPr sz="3400" dirty="0" err="1"/>
              <a:t>Trecate</a:t>
            </a:r>
            <a:r>
              <a:rPr lang="it-CH" sz="3200" baseline="31999" dirty="0"/>
              <a:t>1</a:t>
            </a:r>
            <a:endParaRPr sz="3400" baseline="31999" dirty="0"/>
          </a:p>
          <a:p>
            <a:pPr>
              <a:defRPr sz="3200"/>
            </a:pPr>
            <a:endParaRPr lang="it-IT" baseline="31999" dirty="0"/>
          </a:p>
          <a:p>
            <a:pPr>
              <a:defRPr sz="3200"/>
            </a:pPr>
            <a:endParaRPr baseline="31999" dirty="0"/>
          </a:p>
          <a:p>
            <a:pPr>
              <a:defRPr sz="3200"/>
            </a:pPr>
            <a:endParaRPr baseline="31999" dirty="0"/>
          </a:p>
          <a:p>
            <a:pPr>
              <a:defRPr sz="3200"/>
            </a:pPr>
            <a:endParaRPr baseline="31999" dirty="0"/>
          </a:p>
          <a:p>
            <a:pPr>
              <a:defRPr sz="3200"/>
            </a:pPr>
            <a:r>
              <a:rPr baseline="31999" dirty="0"/>
              <a:t>1</a:t>
            </a:r>
            <a:r>
              <a:rPr dirty="0"/>
              <a:t>École Polytechnique </a:t>
            </a:r>
            <a:r>
              <a:rPr dirty="0" err="1"/>
              <a:t>Fédérale</a:t>
            </a:r>
            <a:r>
              <a:rPr dirty="0"/>
              <a:t> de Lausanne</a:t>
            </a:r>
          </a:p>
          <a:p>
            <a:pPr>
              <a:defRPr sz="3200"/>
            </a:pPr>
            <a:r>
              <a:rPr baseline="31999" dirty="0"/>
              <a:t>2</a:t>
            </a:r>
            <a:r>
              <a:rPr dirty="0"/>
              <a:t>Swiss Federal Institute of Technology Zurich</a:t>
            </a:r>
          </a:p>
        </p:txBody>
      </p:sp>
      <p:pic>
        <p:nvPicPr>
          <p:cNvPr id="155" name="NCCR-Automation-RGB-Extended-Positiv.pdf" descr="NCCR-Automation-RGB-Extended-Positiv.pdf"/>
          <p:cNvPicPr>
            <a:picLocks noChangeAspect="1"/>
          </p:cNvPicPr>
          <p:nvPr/>
        </p:nvPicPr>
        <p:blipFill>
          <a:blip r:embed="rId3"/>
          <a:stretch>
            <a:fillRect/>
          </a:stretch>
        </p:blipFill>
        <p:spPr>
          <a:xfrm>
            <a:off x="10595433" y="1179761"/>
            <a:ext cx="3060757" cy="635001"/>
          </a:xfrm>
          <a:prstGeom prst="rect">
            <a:avLst/>
          </a:prstGeom>
          <a:ln w="12700">
            <a:miter lim="400000"/>
          </a:ln>
        </p:spPr>
      </p:pic>
      <p:pic>
        <p:nvPicPr>
          <p:cNvPr id="156" name="logoeth.png" descr="logoeth.png"/>
          <p:cNvPicPr>
            <a:picLocks noChangeAspect="1"/>
          </p:cNvPicPr>
          <p:nvPr/>
        </p:nvPicPr>
        <p:blipFill>
          <a:blip r:embed="rId4"/>
          <a:stretch>
            <a:fillRect/>
          </a:stretch>
        </p:blipFill>
        <p:spPr>
          <a:xfrm>
            <a:off x="5454261" y="1202435"/>
            <a:ext cx="3541454" cy="589653"/>
          </a:xfrm>
          <a:prstGeom prst="rect">
            <a:avLst/>
          </a:prstGeom>
          <a:ln w="12700">
            <a:miter lim="400000"/>
          </a:ln>
        </p:spPr>
      </p:pic>
      <p:pic>
        <p:nvPicPr>
          <p:cNvPr id="157" name="SNF_logo_standard_office_color_pos_e.png" descr="SNF_logo_standard_office_color_pos_e.png"/>
          <p:cNvPicPr>
            <a:picLocks noChangeAspect="1"/>
          </p:cNvPicPr>
          <p:nvPr/>
        </p:nvPicPr>
        <p:blipFill>
          <a:blip r:embed="rId5"/>
          <a:stretch>
            <a:fillRect/>
          </a:stretch>
        </p:blipFill>
        <p:spPr>
          <a:xfrm>
            <a:off x="15725931" y="1202435"/>
            <a:ext cx="2601406" cy="589653"/>
          </a:xfrm>
          <a:prstGeom prst="rect">
            <a:avLst/>
          </a:prstGeom>
          <a:ln w="12700">
            <a:miter lim="400000"/>
          </a:ln>
        </p:spPr>
      </p:pic>
      <p:pic>
        <p:nvPicPr>
          <p:cNvPr id="158" name="EPFL_Logo_Digital_RGB_PROD.pdf" descr="EPFL_Logo_Digital_RGB_PROD.pdf"/>
          <p:cNvPicPr>
            <a:picLocks noChangeAspect="1"/>
          </p:cNvPicPr>
          <p:nvPr/>
        </p:nvPicPr>
        <p:blipFill>
          <a:blip r:embed="rId6"/>
          <a:stretch>
            <a:fillRect/>
          </a:stretch>
        </p:blipFill>
        <p:spPr>
          <a:xfrm>
            <a:off x="1319740" y="1202435"/>
            <a:ext cx="2008849" cy="589653"/>
          </a:xfrm>
          <a:prstGeom prst="rect">
            <a:avLst/>
          </a:prstGeom>
          <a:ln w="12700">
            <a:miter lim="400000"/>
          </a:ln>
        </p:spPr>
      </p:pic>
      <p:pic>
        <p:nvPicPr>
          <p:cNvPr id="6" name="Elemento grafico 5">
            <a:extLst>
              <a:ext uri="{FF2B5EF4-FFF2-40B4-BE49-F238E27FC236}">
                <a16:creationId xmlns:a16="http://schemas.microsoft.com/office/drawing/2014/main" id="{F6E571D1-B4E0-7DF5-6034-537CF03537B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797207" y="1179761"/>
            <a:ext cx="2231967" cy="681145"/>
          </a:xfrm>
          <a:prstGeom prst="rect">
            <a:avLst/>
          </a:prstGeom>
        </p:spPr>
      </p:pic>
      <p:sp>
        <p:nvSpPr>
          <p:cNvPr id="2" name="Segnaposto numero diapositiva 1">
            <a:extLst>
              <a:ext uri="{FF2B5EF4-FFF2-40B4-BE49-F238E27FC236}">
                <a16:creationId xmlns:a16="http://schemas.microsoft.com/office/drawing/2014/main" id="{20DD2682-42DB-70E2-5D3E-59DF7E99C549}"/>
              </a:ext>
            </a:extLst>
          </p:cNvPr>
          <p:cNvSpPr>
            <a:spLocks noGrp="1"/>
          </p:cNvSpPr>
          <p:nvPr>
            <p:ph type="sldNum" sz="quarter" idx="2"/>
          </p:nvPr>
        </p:nvSpPr>
        <p:spPr/>
        <p:txBody>
          <a:bodyPr/>
          <a:lstStyle/>
          <a:p>
            <a:fld id="{86CB4B4D-7CA3-9044-876B-883B54F8677D}" type="slidenum">
              <a:rPr lang="it-CH" smtClean="0"/>
              <a:t>1</a:t>
            </a:fld>
            <a:endParaRPr lang="it-CH"/>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ttangolo arrotondato">
            <a:extLst>
              <a:ext uri="{FF2B5EF4-FFF2-40B4-BE49-F238E27FC236}">
                <a16:creationId xmlns:a16="http://schemas.microsoft.com/office/drawing/2014/main" id="{777D7F6F-A94D-2582-37CD-4D5A29B4C4A2}"/>
              </a:ext>
            </a:extLst>
          </p:cNvPr>
          <p:cNvSpPr/>
          <p:nvPr/>
        </p:nvSpPr>
        <p:spPr>
          <a:xfrm>
            <a:off x="13220233" y="4238764"/>
            <a:ext cx="2762449" cy="710957"/>
          </a:xfrm>
          <a:prstGeom prst="roundRect">
            <a:avLst>
              <a:gd name="adj" fmla="val 26147"/>
            </a:avLst>
          </a:prstGeom>
          <a:solidFill>
            <a:schemeClr val="accent1">
              <a:lumMod val="40000"/>
              <a:lumOff val="60000"/>
              <a:alpha val="20000"/>
            </a:scheme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 name="Titolo 1">
            <a:extLst>
              <a:ext uri="{FF2B5EF4-FFF2-40B4-BE49-F238E27FC236}">
                <a16:creationId xmlns:a16="http://schemas.microsoft.com/office/drawing/2014/main" id="{A688FFF3-02E3-919E-F3A8-C39E1C2B8626}"/>
              </a:ext>
            </a:extLst>
          </p:cNvPr>
          <p:cNvSpPr>
            <a:spLocks noGrp="1"/>
          </p:cNvSpPr>
          <p:nvPr>
            <p:ph type="title"/>
          </p:nvPr>
        </p:nvSpPr>
        <p:spPr/>
        <p:txBody>
          <a:bodyPr/>
          <a:lstStyle/>
          <a:p>
            <a:r>
              <a:rPr lang="en-GB" dirty="0"/>
              <a:t>Problem formulation (cont‘d)</a:t>
            </a:r>
          </a:p>
        </p:txBody>
      </p:sp>
      <p:sp>
        <p:nvSpPr>
          <p:cNvPr id="6" name="Segnaposto testo 5">
            <a:extLst>
              <a:ext uri="{FF2B5EF4-FFF2-40B4-BE49-F238E27FC236}">
                <a16:creationId xmlns:a16="http://schemas.microsoft.com/office/drawing/2014/main" id="{2D80A74E-0A82-286F-A331-13A800B8D9EA}"/>
              </a:ext>
            </a:extLst>
          </p:cNvPr>
          <p:cNvSpPr>
            <a:spLocks noGrp="1"/>
          </p:cNvSpPr>
          <p:nvPr>
            <p:ph type="body" sz="quarter" idx="21"/>
          </p:nvPr>
        </p:nvSpPr>
        <p:spPr/>
        <p:txBody>
          <a:bodyPr/>
          <a:lstStyle/>
          <a:p>
            <a:endParaRPr lang="en-GB"/>
          </a:p>
        </p:txBody>
      </p:sp>
      <p:sp>
        <p:nvSpPr>
          <p:cNvPr id="7" name="Segnaposto numero diapositiva 6">
            <a:extLst>
              <a:ext uri="{FF2B5EF4-FFF2-40B4-BE49-F238E27FC236}">
                <a16:creationId xmlns:a16="http://schemas.microsoft.com/office/drawing/2014/main" id="{CC5A5302-FF32-3A2F-EDC2-A8D6CE0C2707}"/>
              </a:ext>
            </a:extLst>
          </p:cNvPr>
          <p:cNvSpPr>
            <a:spLocks noGrp="1"/>
          </p:cNvSpPr>
          <p:nvPr>
            <p:ph type="sldNum" sz="quarter" idx="2"/>
          </p:nvPr>
        </p:nvSpPr>
        <p:spPr/>
        <p:txBody>
          <a:bodyPr/>
          <a:lstStyle/>
          <a:p>
            <a:fld id="{86CB4B4D-7CA3-9044-876B-883B54F8677D}" type="slidenum">
              <a:rPr lang="it-CH" smtClean="0"/>
              <a:t>10</a:t>
            </a:fld>
            <a:endParaRPr lang="it-CH"/>
          </a:p>
        </p:txBody>
      </p:sp>
      <p:sp>
        <p:nvSpPr>
          <p:cNvPr id="8" name="CasellaDiTesto 7">
            <a:extLst>
              <a:ext uri="{FF2B5EF4-FFF2-40B4-BE49-F238E27FC236}">
                <a16:creationId xmlns:a16="http://schemas.microsoft.com/office/drawing/2014/main" id="{29AD790F-BE2A-0C53-7110-93AB52EE6BC3}"/>
              </a:ext>
            </a:extLst>
          </p:cNvPr>
          <p:cNvSpPr txBox="1"/>
          <p:nvPr/>
        </p:nvSpPr>
        <p:spPr>
          <a:xfrm>
            <a:off x="1206500" y="4248505"/>
            <a:ext cx="11606566" cy="59503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GB" sz="3200" b="1" i="0" u="none" strike="noStrike" cap="none" spc="0" normalizeH="0" baseline="0" dirty="0">
                <a:ln>
                  <a:noFill/>
                </a:ln>
                <a:solidFill>
                  <a:schemeClr val="bg2">
                    <a:lumMod val="10000"/>
                  </a:schemeClr>
                </a:solidFill>
                <a:effectLst/>
                <a:uFillTx/>
                <a:latin typeface="+mn-lt"/>
                <a:ea typeface="+mn-ea"/>
                <a:cs typeface="+mn-cs"/>
                <a:sym typeface="Helvetica Neue"/>
              </a:rPr>
              <a:t>Notation:                                      </a:t>
            </a:r>
          </a:p>
        </p:txBody>
      </p:sp>
      <p:pic>
        <p:nvPicPr>
          <p:cNvPr id="9" name="Immagine 8">
            <a:extLst>
              <a:ext uri="{FF2B5EF4-FFF2-40B4-BE49-F238E27FC236}">
                <a16:creationId xmlns:a16="http://schemas.microsoft.com/office/drawing/2014/main" id="{32C3FE21-B33A-A8CA-B641-3DB03A3FF705}"/>
              </a:ext>
            </a:extLst>
          </p:cNvPr>
          <p:cNvPicPr>
            <a:picLocks noChangeAspect="1"/>
          </p:cNvPicPr>
          <p:nvPr/>
        </p:nvPicPr>
        <p:blipFill>
          <a:blip r:embed="rId3"/>
          <a:stretch>
            <a:fillRect/>
          </a:stretch>
        </p:blipFill>
        <p:spPr>
          <a:xfrm>
            <a:off x="3262435" y="4425358"/>
            <a:ext cx="7772400" cy="392785"/>
          </a:xfrm>
          <a:prstGeom prst="rect">
            <a:avLst/>
          </a:prstGeom>
        </p:spPr>
      </p:pic>
      <p:sp>
        <p:nvSpPr>
          <p:cNvPr id="10" name="Linea">
            <a:extLst>
              <a:ext uri="{FF2B5EF4-FFF2-40B4-BE49-F238E27FC236}">
                <a16:creationId xmlns:a16="http://schemas.microsoft.com/office/drawing/2014/main" id="{99BBE661-9283-1A18-CA3E-D0586EC29507}"/>
              </a:ext>
            </a:extLst>
          </p:cNvPr>
          <p:cNvSpPr/>
          <p:nvPr/>
        </p:nvSpPr>
        <p:spPr>
          <a:xfrm>
            <a:off x="11417400" y="4697413"/>
            <a:ext cx="1536701" cy="1"/>
          </a:xfrm>
          <a:prstGeom prst="line">
            <a:avLst/>
          </a:prstGeom>
          <a:ln w="25400">
            <a:solidFill>
              <a:srgbClr val="000000"/>
            </a:solidFill>
            <a:miter lim="400000"/>
            <a:tailEnd type="stealth"/>
          </a:ln>
        </p:spPr>
        <p:txBody>
          <a:bodyPr lIns="50800" tIns="50800" rIns="50800" bIns="50800" anchor="ctr"/>
          <a:lstStyle/>
          <a:p>
            <a:endParaRPr/>
          </a:p>
        </p:txBody>
      </p:sp>
      <p:pic>
        <p:nvPicPr>
          <p:cNvPr id="11" name="Immagine 10">
            <a:extLst>
              <a:ext uri="{FF2B5EF4-FFF2-40B4-BE49-F238E27FC236}">
                <a16:creationId xmlns:a16="http://schemas.microsoft.com/office/drawing/2014/main" id="{22D79F0E-E51A-ABD4-0FE4-731299B914E1}"/>
              </a:ext>
            </a:extLst>
          </p:cNvPr>
          <p:cNvPicPr>
            <a:picLocks noChangeAspect="1"/>
          </p:cNvPicPr>
          <p:nvPr/>
        </p:nvPicPr>
        <p:blipFill>
          <a:blip r:embed="rId4"/>
          <a:stretch>
            <a:fillRect/>
          </a:stretch>
        </p:blipFill>
        <p:spPr>
          <a:xfrm>
            <a:off x="13311470" y="4425358"/>
            <a:ext cx="2489200" cy="393700"/>
          </a:xfrm>
          <a:prstGeom prst="rect">
            <a:avLst/>
          </a:prstGeom>
        </p:spPr>
      </p:pic>
      <p:pic>
        <p:nvPicPr>
          <p:cNvPr id="12" name="Immagine 11">
            <a:extLst>
              <a:ext uri="{FF2B5EF4-FFF2-40B4-BE49-F238E27FC236}">
                <a16:creationId xmlns:a16="http://schemas.microsoft.com/office/drawing/2014/main" id="{43CBE98B-2BDA-374B-8AF8-13C6112D7CF9}"/>
              </a:ext>
            </a:extLst>
          </p:cNvPr>
          <p:cNvPicPr>
            <a:picLocks noChangeAspect="1"/>
          </p:cNvPicPr>
          <p:nvPr/>
        </p:nvPicPr>
        <p:blipFill>
          <a:blip r:embed="rId5"/>
          <a:stretch>
            <a:fillRect/>
          </a:stretch>
        </p:blipFill>
        <p:spPr>
          <a:xfrm>
            <a:off x="16775254" y="4425358"/>
            <a:ext cx="2489200" cy="393700"/>
          </a:xfrm>
          <a:prstGeom prst="rect">
            <a:avLst/>
          </a:prstGeom>
        </p:spPr>
      </p:pic>
      <p:pic>
        <p:nvPicPr>
          <p:cNvPr id="15" name="Immagine 14">
            <a:extLst>
              <a:ext uri="{FF2B5EF4-FFF2-40B4-BE49-F238E27FC236}">
                <a16:creationId xmlns:a16="http://schemas.microsoft.com/office/drawing/2014/main" id="{8F02E66D-7951-BF57-6FBD-8C8EA455EDC5}"/>
              </a:ext>
            </a:extLst>
          </p:cNvPr>
          <p:cNvPicPr>
            <a:picLocks noChangeAspect="1"/>
          </p:cNvPicPr>
          <p:nvPr/>
        </p:nvPicPr>
        <p:blipFill>
          <a:blip r:embed="rId6"/>
          <a:stretch>
            <a:fillRect/>
          </a:stretch>
        </p:blipFill>
        <p:spPr>
          <a:xfrm>
            <a:off x="20239038" y="4112254"/>
            <a:ext cx="2616200" cy="977900"/>
          </a:xfrm>
          <a:prstGeom prst="rect">
            <a:avLst/>
          </a:prstGeom>
        </p:spPr>
      </p:pic>
      <p:sp>
        <p:nvSpPr>
          <p:cNvPr id="31" name="Linea di collegamento">
            <a:extLst>
              <a:ext uri="{FF2B5EF4-FFF2-40B4-BE49-F238E27FC236}">
                <a16:creationId xmlns:a16="http://schemas.microsoft.com/office/drawing/2014/main" id="{00A37F2B-4B0D-40ED-7A21-7C53B17AC7AB}"/>
              </a:ext>
            </a:extLst>
          </p:cNvPr>
          <p:cNvSpPr/>
          <p:nvPr/>
        </p:nvSpPr>
        <p:spPr>
          <a:xfrm>
            <a:off x="13819823" y="3217478"/>
            <a:ext cx="1563267" cy="942228"/>
          </a:xfrm>
          <a:custGeom>
            <a:avLst/>
            <a:gdLst/>
            <a:ahLst/>
            <a:cxnLst>
              <a:cxn ang="0">
                <a:pos x="wd2" y="hd2"/>
              </a:cxn>
              <a:cxn ang="5400000">
                <a:pos x="wd2" y="hd2"/>
              </a:cxn>
              <a:cxn ang="10800000">
                <a:pos x="wd2" y="hd2"/>
              </a:cxn>
              <a:cxn ang="16200000">
                <a:pos x="wd2" y="hd2"/>
              </a:cxn>
            </a:cxnLst>
            <a:rect l="0" t="0" r="r" b="b"/>
            <a:pathLst>
              <a:path w="17651" h="21600" extrusionOk="0">
                <a:moveTo>
                  <a:pt x="17651" y="21600"/>
                </a:moveTo>
                <a:cubicBezTo>
                  <a:pt x="864" y="20422"/>
                  <a:pt x="-3949" y="13222"/>
                  <a:pt x="3213" y="0"/>
                </a:cubicBezTo>
              </a:path>
            </a:pathLst>
          </a:custGeom>
          <a:ln w="25400">
            <a:solidFill>
              <a:srgbClr val="000000"/>
            </a:solidFill>
            <a:miter lim="400000"/>
            <a:headEnd type="stealth"/>
          </a:ln>
          <a:scene3d>
            <a:camera prst="orthographicFront">
              <a:rot lat="10800000" lon="0" rev="0"/>
            </a:camera>
            <a:lightRig rig="threePt" dir="t"/>
          </a:scene3d>
        </p:spPr>
        <p:txBody>
          <a:bodyPr/>
          <a:lstStyle/>
          <a:p>
            <a:endParaRPr/>
          </a:p>
        </p:txBody>
      </p:sp>
      <p:sp>
        <p:nvSpPr>
          <p:cNvPr id="32" name="compact polytope">
            <a:extLst>
              <a:ext uri="{FF2B5EF4-FFF2-40B4-BE49-F238E27FC236}">
                <a16:creationId xmlns:a16="http://schemas.microsoft.com/office/drawing/2014/main" id="{4CFD188C-7E8D-E121-CA93-9630C6F1FB2A}"/>
              </a:ext>
            </a:extLst>
          </p:cNvPr>
          <p:cNvSpPr txBox="1"/>
          <p:nvPr/>
        </p:nvSpPr>
        <p:spPr>
          <a:xfrm>
            <a:off x="15619761" y="2940759"/>
            <a:ext cx="8276800" cy="5334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l">
              <a:defRPr sz="3200">
                <a:solidFill>
                  <a:srgbClr val="000000"/>
                </a:solidFill>
              </a:defRPr>
            </a:lvl1pPr>
          </a:lstStyle>
          <a:p>
            <a:r>
              <a:rPr lang="en-US" sz="2800" dirty="0"/>
              <a:t> all      are identically distributed by </a:t>
            </a:r>
            <a:r>
              <a:rPr lang="en-US" sz="2800" dirty="0">
                <a:solidFill>
                  <a:srgbClr val="0070C0"/>
                </a:solidFill>
              </a:rPr>
              <a:t>stationarity</a:t>
            </a:r>
            <a:r>
              <a:rPr lang="en-US" sz="2800" dirty="0"/>
              <a:t> of</a:t>
            </a:r>
          </a:p>
        </p:txBody>
      </p:sp>
      <p:pic>
        <p:nvPicPr>
          <p:cNvPr id="34" name="Immagine 33">
            <a:extLst>
              <a:ext uri="{FF2B5EF4-FFF2-40B4-BE49-F238E27FC236}">
                <a16:creationId xmlns:a16="http://schemas.microsoft.com/office/drawing/2014/main" id="{76011ABB-4535-2699-AB12-6E2038B3D69D}"/>
              </a:ext>
            </a:extLst>
          </p:cNvPr>
          <p:cNvPicPr>
            <a:picLocks noChangeAspect="1"/>
          </p:cNvPicPr>
          <p:nvPr/>
        </p:nvPicPr>
        <p:blipFill>
          <a:blip r:embed="rId7"/>
          <a:stretch>
            <a:fillRect/>
          </a:stretch>
        </p:blipFill>
        <p:spPr>
          <a:xfrm>
            <a:off x="23571451" y="3053610"/>
            <a:ext cx="404091" cy="357909"/>
          </a:xfrm>
          <a:prstGeom prst="rect">
            <a:avLst/>
          </a:prstGeom>
        </p:spPr>
      </p:pic>
      <p:pic>
        <p:nvPicPr>
          <p:cNvPr id="35" name="Immagine 34">
            <a:extLst>
              <a:ext uri="{FF2B5EF4-FFF2-40B4-BE49-F238E27FC236}">
                <a16:creationId xmlns:a16="http://schemas.microsoft.com/office/drawing/2014/main" id="{CEDE55B5-84F9-3CED-B6E2-64751E049BB9}"/>
              </a:ext>
            </a:extLst>
          </p:cNvPr>
          <p:cNvPicPr>
            <a:picLocks noChangeAspect="1"/>
          </p:cNvPicPr>
          <p:nvPr/>
        </p:nvPicPr>
        <p:blipFill>
          <a:blip r:embed="rId8"/>
          <a:stretch>
            <a:fillRect/>
          </a:stretch>
        </p:blipFill>
        <p:spPr>
          <a:xfrm>
            <a:off x="16226332" y="3145324"/>
            <a:ext cx="342900" cy="254000"/>
          </a:xfrm>
          <a:prstGeom prst="rect">
            <a:avLst/>
          </a:prstGeom>
        </p:spPr>
      </p:pic>
      <p:grpSp>
        <p:nvGrpSpPr>
          <p:cNvPr id="55" name="Gruppo 54">
            <a:extLst>
              <a:ext uri="{FF2B5EF4-FFF2-40B4-BE49-F238E27FC236}">
                <a16:creationId xmlns:a16="http://schemas.microsoft.com/office/drawing/2014/main" id="{E4489FB9-64B0-D230-FA31-D1B5FE5E67DD}"/>
              </a:ext>
            </a:extLst>
          </p:cNvPr>
          <p:cNvGrpSpPr/>
          <p:nvPr/>
        </p:nvGrpSpPr>
        <p:grpSpPr>
          <a:xfrm>
            <a:off x="843743" y="5516091"/>
            <a:ext cx="17784325" cy="3356371"/>
            <a:chOff x="843743" y="5516091"/>
            <a:chExt cx="17784325" cy="3356371"/>
          </a:xfrm>
        </p:grpSpPr>
        <p:sp>
          <p:nvSpPr>
            <p:cNvPr id="38" name="How can we solve it efficiently?">
              <a:extLst>
                <a:ext uri="{FF2B5EF4-FFF2-40B4-BE49-F238E27FC236}">
                  <a16:creationId xmlns:a16="http://schemas.microsoft.com/office/drawing/2014/main" id="{47375ACB-81C2-DD14-6B9C-CCA1E006AD3C}"/>
                </a:ext>
              </a:extLst>
            </p:cNvPr>
            <p:cNvSpPr/>
            <p:nvPr/>
          </p:nvSpPr>
          <p:spPr>
            <a:xfrm>
              <a:off x="843743" y="5516091"/>
              <a:ext cx="16641369" cy="3356371"/>
            </a:xfrm>
            <a:prstGeom prst="roundRect">
              <a:avLst>
                <a:gd name="adj" fmla="val 17007"/>
              </a:avLst>
            </a:prstGeom>
            <a:solidFill>
              <a:srgbClr val="D5D5D5">
                <a:alpha val="20000"/>
              </a:srgb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825500">
                <a:defRPr sz="3200">
                  <a:solidFill>
                    <a:srgbClr val="000000"/>
                  </a:solidFill>
                </a:defRPr>
              </a:lvl1pPr>
            </a:lstStyle>
            <a:p>
              <a:endParaRPr dirty="0"/>
            </a:p>
          </p:txBody>
        </p:sp>
        <p:sp>
          <p:nvSpPr>
            <p:cNvPr id="17" name="CasellaDiTesto 16">
              <a:extLst>
                <a:ext uri="{FF2B5EF4-FFF2-40B4-BE49-F238E27FC236}">
                  <a16:creationId xmlns:a16="http://schemas.microsoft.com/office/drawing/2014/main" id="{AA2FB6EE-433E-2EBE-E317-8EFC06D81E20}"/>
                </a:ext>
              </a:extLst>
            </p:cNvPr>
            <p:cNvSpPr txBox="1"/>
            <p:nvPr/>
          </p:nvSpPr>
          <p:spPr>
            <a:xfrm>
              <a:off x="1138238" y="5918907"/>
              <a:ext cx="17489830" cy="5970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GB" sz="3200" b="1" i="0" u="none" strike="noStrike" cap="none" spc="0" normalizeH="0" baseline="0" dirty="0">
                  <a:ln>
                    <a:noFill/>
                  </a:ln>
                  <a:solidFill>
                    <a:schemeClr val="bg2">
                      <a:lumMod val="10000"/>
                    </a:schemeClr>
                  </a:solidFill>
                  <a:effectLst/>
                  <a:uFillTx/>
                  <a:latin typeface="+mn-lt"/>
                  <a:ea typeface="+mn-ea"/>
                  <a:cs typeface="+mn-cs"/>
                  <a:sym typeface="Helvetica Neue"/>
                </a:rPr>
                <a:t>Problem:</a:t>
              </a:r>
            </a:p>
          </p:txBody>
        </p:sp>
        <p:sp>
          <p:nvSpPr>
            <p:cNvPr id="45" name="Rettangolo arrotondato">
              <a:extLst>
                <a:ext uri="{FF2B5EF4-FFF2-40B4-BE49-F238E27FC236}">
                  <a16:creationId xmlns:a16="http://schemas.microsoft.com/office/drawing/2014/main" id="{C1F2CBB0-C198-F436-D8F8-8A60565F15C8}"/>
                </a:ext>
              </a:extLst>
            </p:cNvPr>
            <p:cNvSpPr/>
            <p:nvPr/>
          </p:nvSpPr>
          <p:spPr>
            <a:xfrm>
              <a:off x="12684551" y="6918798"/>
              <a:ext cx="3555021" cy="697033"/>
            </a:xfrm>
            <a:prstGeom prst="roundRect">
              <a:avLst>
                <a:gd name="adj" fmla="val 17007"/>
              </a:avLst>
            </a:prstGeom>
            <a:solidFill>
              <a:schemeClr val="accent3">
                <a:hueOff val="-274225"/>
                <a:satOff val="26768"/>
                <a:lumOff val="11368"/>
                <a:alpha val="20000"/>
              </a:scheme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44" name="Rettangolo arrotondato">
              <a:extLst>
                <a:ext uri="{FF2B5EF4-FFF2-40B4-BE49-F238E27FC236}">
                  <a16:creationId xmlns:a16="http://schemas.microsoft.com/office/drawing/2014/main" id="{1A038CC1-018D-6C30-16F8-74349F77DEFB}"/>
                </a:ext>
              </a:extLst>
            </p:cNvPr>
            <p:cNvSpPr/>
            <p:nvPr/>
          </p:nvSpPr>
          <p:spPr>
            <a:xfrm>
              <a:off x="5125608" y="6918799"/>
              <a:ext cx="2033476" cy="697033"/>
            </a:xfrm>
            <a:prstGeom prst="roundRect">
              <a:avLst>
                <a:gd name="adj" fmla="val 17007"/>
              </a:avLst>
            </a:prstGeom>
            <a:solidFill>
              <a:schemeClr val="accent3">
                <a:hueOff val="-274225"/>
                <a:satOff val="26768"/>
                <a:lumOff val="11368"/>
                <a:alpha val="20000"/>
              </a:scheme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pic>
          <p:nvPicPr>
            <p:cNvPr id="16" name="Immagine 15">
              <a:extLst>
                <a:ext uri="{FF2B5EF4-FFF2-40B4-BE49-F238E27FC236}">
                  <a16:creationId xmlns:a16="http://schemas.microsoft.com/office/drawing/2014/main" id="{C00B3535-BB1C-CDF7-9650-C3E744C5C868}"/>
                </a:ext>
              </a:extLst>
            </p:cNvPr>
            <p:cNvPicPr>
              <a:picLocks noChangeAspect="1"/>
            </p:cNvPicPr>
            <p:nvPr/>
          </p:nvPicPr>
          <p:blipFill>
            <a:blip r:embed="rId9"/>
            <a:stretch>
              <a:fillRect/>
            </a:stretch>
          </p:blipFill>
          <p:spPr>
            <a:xfrm>
              <a:off x="3241985" y="6037521"/>
              <a:ext cx="5515098" cy="2475900"/>
            </a:xfrm>
            <a:prstGeom prst="rect">
              <a:avLst/>
            </a:prstGeom>
          </p:spPr>
        </p:pic>
        <p:sp>
          <p:nvSpPr>
            <p:cNvPr id="28" name="Freccia destra 27">
              <a:extLst>
                <a:ext uri="{FF2B5EF4-FFF2-40B4-BE49-F238E27FC236}">
                  <a16:creationId xmlns:a16="http://schemas.microsoft.com/office/drawing/2014/main" id="{B1E9CB6E-F0E5-6A48-3330-A6D4265323CA}"/>
                </a:ext>
              </a:extLst>
            </p:cNvPr>
            <p:cNvSpPr/>
            <p:nvPr/>
          </p:nvSpPr>
          <p:spPr>
            <a:xfrm>
              <a:off x="9185335" y="7119659"/>
              <a:ext cx="1268132" cy="311623"/>
            </a:xfrm>
            <a:prstGeom prst="rightArrow">
              <a:avLst/>
            </a:prstGeom>
            <a:noFill/>
            <a:ln w="15875" cap="flat">
              <a:solidFill>
                <a:srgbClr val="0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29" name="Immagine 28">
              <a:extLst>
                <a:ext uri="{FF2B5EF4-FFF2-40B4-BE49-F238E27FC236}">
                  <a16:creationId xmlns:a16="http://schemas.microsoft.com/office/drawing/2014/main" id="{9B6182EB-3E00-EF60-5261-A069805BC481}"/>
                </a:ext>
              </a:extLst>
            </p:cNvPr>
            <p:cNvPicPr>
              <a:picLocks noChangeAspect="1"/>
            </p:cNvPicPr>
            <p:nvPr/>
          </p:nvPicPr>
          <p:blipFill>
            <a:blip r:embed="rId10"/>
            <a:stretch>
              <a:fillRect/>
            </a:stretch>
          </p:blipFill>
          <p:spPr>
            <a:xfrm>
              <a:off x="10881719" y="6037521"/>
              <a:ext cx="6299200" cy="2463800"/>
            </a:xfrm>
            <a:prstGeom prst="rect">
              <a:avLst/>
            </a:prstGeom>
          </p:spPr>
        </p:pic>
      </p:grpSp>
      <p:grpSp>
        <p:nvGrpSpPr>
          <p:cNvPr id="53" name="Gruppo 52">
            <a:extLst>
              <a:ext uri="{FF2B5EF4-FFF2-40B4-BE49-F238E27FC236}">
                <a16:creationId xmlns:a16="http://schemas.microsoft.com/office/drawing/2014/main" id="{EF16EAAC-DAAE-0D27-D907-AD1B0859F56B}"/>
              </a:ext>
            </a:extLst>
          </p:cNvPr>
          <p:cNvGrpSpPr/>
          <p:nvPr/>
        </p:nvGrpSpPr>
        <p:grpSpPr>
          <a:xfrm>
            <a:off x="3262435" y="9073090"/>
            <a:ext cx="13865337" cy="471924"/>
            <a:chOff x="3262435" y="9073090"/>
            <a:chExt cx="13865337" cy="471924"/>
          </a:xfrm>
        </p:grpSpPr>
        <p:sp>
          <p:nvSpPr>
            <p:cNvPr id="40" name="CasellaDiTesto 39">
              <a:extLst>
                <a:ext uri="{FF2B5EF4-FFF2-40B4-BE49-F238E27FC236}">
                  <a16:creationId xmlns:a16="http://schemas.microsoft.com/office/drawing/2014/main" id="{D04B7175-3B51-0BEE-9950-9FE821F3D135}"/>
                </a:ext>
              </a:extLst>
            </p:cNvPr>
            <p:cNvSpPr txBox="1"/>
            <p:nvPr/>
          </p:nvSpPr>
          <p:spPr>
            <a:xfrm>
              <a:off x="3262435" y="9073090"/>
              <a:ext cx="5022209"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GB" sz="2400" b="0" i="0" u="none" strike="noStrike" cap="none" spc="0" normalizeH="0" baseline="0" dirty="0">
                  <a:ln>
                    <a:noFill/>
                  </a:ln>
                  <a:solidFill>
                    <a:srgbClr val="FF0000"/>
                  </a:solidFill>
                  <a:effectLst/>
                  <a:uFillTx/>
                  <a:latin typeface="+mn-lt"/>
                  <a:ea typeface="+mn-ea"/>
                  <a:cs typeface="+mn-cs"/>
                  <a:sym typeface="Helvetica Neue"/>
                </a:rPr>
                <a:t>from infinite</a:t>
              </a:r>
              <a:r>
                <a:rPr lang="en-GB" dirty="0">
                  <a:solidFill>
                    <a:srgbClr val="FF0000"/>
                  </a:solidFill>
                </a:rPr>
                <a:t>-horizon time average…</a:t>
              </a:r>
              <a:endParaRPr kumimoji="0" lang="en-GB" sz="2400" b="0" i="0" u="none" strike="noStrike" cap="none" spc="0" normalizeH="0" baseline="0" dirty="0">
                <a:ln>
                  <a:noFill/>
                </a:ln>
                <a:solidFill>
                  <a:srgbClr val="FF0000"/>
                </a:solidFill>
                <a:effectLst/>
                <a:uFillTx/>
                <a:latin typeface="+mn-lt"/>
                <a:ea typeface="+mn-ea"/>
                <a:cs typeface="+mn-cs"/>
                <a:sym typeface="Helvetica Neue"/>
              </a:endParaRPr>
            </a:p>
          </p:txBody>
        </p:sp>
        <p:sp>
          <p:nvSpPr>
            <p:cNvPr id="41" name="CasellaDiTesto 40">
              <a:extLst>
                <a:ext uri="{FF2B5EF4-FFF2-40B4-BE49-F238E27FC236}">
                  <a16:creationId xmlns:a16="http://schemas.microsoft.com/office/drawing/2014/main" id="{56AE8110-3BEA-E893-588D-F687A1EBB2A0}"/>
                </a:ext>
              </a:extLst>
            </p:cNvPr>
            <p:cNvSpPr txBox="1"/>
            <p:nvPr/>
          </p:nvSpPr>
          <p:spPr>
            <a:xfrm>
              <a:off x="10881719" y="9073090"/>
              <a:ext cx="6041719"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GB" sz="2400" b="0" i="0" u="none" strike="noStrike" cap="none" spc="0" normalizeH="0" baseline="0" dirty="0">
                  <a:ln>
                    <a:noFill/>
                  </a:ln>
                  <a:solidFill>
                    <a:srgbClr val="FF0000"/>
                  </a:solidFill>
                  <a:effectLst/>
                  <a:uFillTx/>
                  <a:latin typeface="+mn-lt"/>
                  <a:ea typeface="+mn-ea"/>
                  <a:cs typeface="+mn-cs"/>
                  <a:sym typeface="Helvetica Neue"/>
                </a:rPr>
                <a:t>…to a single expectation over a </a:t>
              </a:r>
              <a:r>
                <a:rPr lang="en-GB" dirty="0">
                  <a:solidFill>
                    <a:srgbClr val="FF0000"/>
                  </a:solidFill>
                </a:rPr>
                <a:t>window of </a:t>
              </a:r>
              <a:endParaRPr kumimoji="0" lang="en-GB" sz="2400" b="0" i="0" u="none" strike="noStrike" cap="none" spc="0" normalizeH="0" baseline="0" dirty="0">
                <a:ln>
                  <a:noFill/>
                </a:ln>
                <a:solidFill>
                  <a:srgbClr val="FF0000"/>
                </a:solidFill>
                <a:effectLst/>
                <a:uFillTx/>
                <a:latin typeface="+mn-lt"/>
                <a:ea typeface="+mn-ea"/>
                <a:cs typeface="+mn-cs"/>
                <a:sym typeface="Helvetica Neue"/>
              </a:endParaRPr>
            </a:p>
          </p:txBody>
        </p:sp>
        <p:pic>
          <p:nvPicPr>
            <p:cNvPr id="42" name="Immagine 41">
              <a:extLst>
                <a:ext uri="{FF2B5EF4-FFF2-40B4-BE49-F238E27FC236}">
                  <a16:creationId xmlns:a16="http://schemas.microsoft.com/office/drawing/2014/main" id="{89651C01-4F94-0079-7A35-9F9173EB27A2}"/>
                </a:ext>
              </a:extLst>
            </p:cNvPr>
            <p:cNvPicPr>
              <a:picLocks noChangeAspect="1"/>
            </p:cNvPicPr>
            <p:nvPr/>
          </p:nvPicPr>
          <p:blipFill>
            <a:blip r:embed="rId11"/>
            <a:stretch>
              <a:fillRect/>
            </a:stretch>
          </p:blipFill>
          <p:spPr>
            <a:xfrm>
              <a:off x="16886367" y="9193597"/>
              <a:ext cx="241405" cy="230909"/>
            </a:xfrm>
            <a:prstGeom prst="rect">
              <a:avLst/>
            </a:prstGeom>
          </p:spPr>
        </p:pic>
      </p:grpSp>
      <p:sp>
        <p:nvSpPr>
          <p:cNvPr id="48" name="Approvato">
            <a:extLst>
              <a:ext uri="{FF2B5EF4-FFF2-40B4-BE49-F238E27FC236}">
                <a16:creationId xmlns:a16="http://schemas.microsoft.com/office/drawing/2014/main" id="{C6B285FE-1F75-FA90-1768-FF87A26B7DE2}"/>
              </a:ext>
            </a:extLst>
          </p:cNvPr>
          <p:cNvSpPr/>
          <p:nvPr/>
        </p:nvSpPr>
        <p:spPr>
          <a:xfrm>
            <a:off x="1122706" y="9438831"/>
            <a:ext cx="508001" cy="508001"/>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cubicBezTo>
                  <a:pt x="4834" y="0"/>
                  <a:pt x="0" y="4836"/>
                  <a:pt x="0" y="10801"/>
                </a:cubicBezTo>
                <a:cubicBezTo>
                  <a:pt x="0" y="16765"/>
                  <a:pt x="4835" y="21600"/>
                  <a:pt x="10799" y="21600"/>
                </a:cubicBezTo>
                <a:cubicBezTo>
                  <a:pt x="16764" y="21600"/>
                  <a:pt x="21600" y="16765"/>
                  <a:pt x="21600" y="10801"/>
                </a:cubicBezTo>
                <a:cubicBezTo>
                  <a:pt x="21600" y="4836"/>
                  <a:pt x="16764" y="0"/>
                  <a:pt x="10799" y="0"/>
                </a:cubicBezTo>
                <a:close/>
                <a:moveTo>
                  <a:pt x="16449" y="5521"/>
                </a:moveTo>
                <a:cubicBezTo>
                  <a:pt x="16477" y="5521"/>
                  <a:pt x="16505" y="5532"/>
                  <a:pt x="16527" y="5553"/>
                </a:cubicBezTo>
                <a:lnTo>
                  <a:pt x="18129" y="7155"/>
                </a:lnTo>
                <a:cubicBezTo>
                  <a:pt x="18171" y="7198"/>
                  <a:pt x="18171" y="7268"/>
                  <a:pt x="18129" y="7311"/>
                </a:cubicBezTo>
                <a:lnTo>
                  <a:pt x="8340" y="17100"/>
                </a:lnTo>
                <a:cubicBezTo>
                  <a:pt x="8297" y="17142"/>
                  <a:pt x="8227" y="17142"/>
                  <a:pt x="8185" y="17100"/>
                </a:cubicBezTo>
                <a:lnTo>
                  <a:pt x="7693" y="16608"/>
                </a:lnTo>
                <a:lnTo>
                  <a:pt x="6505" y="15420"/>
                </a:lnTo>
                <a:lnTo>
                  <a:pt x="3062" y="11977"/>
                </a:lnTo>
                <a:cubicBezTo>
                  <a:pt x="3020" y="11934"/>
                  <a:pt x="3020" y="11866"/>
                  <a:pt x="3062" y="11823"/>
                </a:cubicBezTo>
                <a:lnTo>
                  <a:pt x="4664" y="10221"/>
                </a:lnTo>
                <a:cubicBezTo>
                  <a:pt x="4707" y="10178"/>
                  <a:pt x="4777" y="10178"/>
                  <a:pt x="4820" y="10221"/>
                </a:cubicBezTo>
                <a:lnTo>
                  <a:pt x="8185" y="13586"/>
                </a:lnTo>
                <a:cubicBezTo>
                  <a:pt x="8227" y="13629"/>
                  <a:pt x="8297" y="13629"/>
                  <a:pt x="8340" y="13586"/>
                </a:cubicBezTo>
                <a:lnTo>
                  <a:pt x="16373" y="5553"/>
                </a:lnTo>
                <a:cubicBezTo>
                  <a:pt x="16394" y="5532"/>
                  <a:pt x="16421" y="5521"/>
                  <a:pt x="16449" y="5521"/>
                </a:cubicBezTo>
                <a:close/>
              </a:path>
            </a:pathLst>
          </a:custGeom>
          <a:solidFill>
            <a:srgbClr val="60D937"/>
          </a:solidFill>
          <a:ln w="12700">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49" name="Elimina">
            <a:extLst>
              <a:ext uri="{FF2B5EF4-FFF2-40B4-BE49-F238E27FC236}">
                <a16:creationId xmlns:a16="http://schemas.microsoft.com/office/drawing/2014/main" id="{6FB03654-9B07-F46D-E14D-4833904B050F}"/>
              </a:ext>
            </a:extLst>
          </p:cNvPr>
          <p:cNvSpPr/>
          <p:nvPr/>
        </p:nvSpPr>
        <p:spPr>
          <a:xfrm>
            <a:off x="1138238" y="11009777"/>
            <a:ext cx="508001" cy="508010"/>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6"/>
                  <a:pt x="2881" y="3016"/>
                </a:cubicBezTo>
                <a:cubicBezTo>
                  <a:pt x="-961" y="7037"/>
                  <a:pt x="-961" y="13558"/>
                  <a:pt x="2881" y="17579"/>
                </a:cubicBezTo>
                <a:cubicBezTo>
                  <a:pt x="6724" y="21600"/>
                  <a:pt x="12954" y="21600"/>
                  <a:pt x="16797" y="17579"/>
                </a:cubicBezTo>
                <a:cubicBezTo>
                  <a:pt x="20639" y="13558"/>
                  <a:pt x="20639" y="7037"/>
                  <a:pt x="16797" y="3016"/>
                </a:cubicBezTo>
                <a:cubicBezTo>
                  <a:pt x="14875" y="1006"/>
                  <a:pt x="12357" y="0"/>
                  <a:pt x="9839" y="0"/>
                </a:cubicBezTo>
                <a:close/>
                <a:moveTo>
                  <a:pt x="6165" y="4684"/>
                </a:moveTo>
                <a:cubicBezTo>
                  <a:pt x="6180" y="4684"/>
                  <a:pt x="6194" y="4690"/>
                  <a:pt x="6205" y="4702"/>
                </a:cubicBezTo>
                <a:lnTo>
                  <a:pt x="9799" y="8462"/>
                </a:lnTo>
                <a:cubicBezTo>
                  <a:pt x="9822" y="8486"/>
                  <a:pt x="9858" y="8486"/>
                  <a:pt x="9881" y="8462"/>
                </a:cubicBezTo>
                <a:lnTo>
                  <a:pt x="13474" y="4702"/>
                </a:lnTo>
                <a:cubicBezTo>
                  <a:pt x="13497" y="4678"/>
                  <a:pt x="13533" y="4678"/>
                  <a:pt x="13556" y="4702"/>
                </a:cubicBezTo>
                <a:lnTo>
                  <a:pt x="15186" y="6408"/>
                </a:lnTo>
                <a:cubicBezTo>
                  <a:pt x="15209" y="6432"/>
                  <a:pt x="15209" y="6471"/>
                  <a:pt x="15186" y="6495"/>
                </a:cubicBezTo>
                <a:lnTo>
                  <a:pt x="11593" y="10254"/>
                </a:lnTo>
                <a:cubicBezTo>
                  <a:pt x="11570" y="10278"/>
                  <a:pt x="11570" y="10317"/>
                  <a:pt x="11593" y="10341"/>
                </a:cubicBezTo>
                <a:lnTo>
                  <a:pt x="15186" y="14100"/>
                </a:lnTo>
                <a:cubicBezTo>
                  <a:pt x="15209" y="14124"/>
                  <a:pt x="15209" y="14162"/>
                  <a:pt x="15186" y="14186"/>
                </a:cubicBezTo>
                <a:lnTo>
                  <a:pt x="13556" y="15892"/>
                </a:lnTo>
                <a:cubicBezTo>
                  <a:pt x="13533" y="15916"/>
                  <a:pt x="13497" y="15916"/>
                  <a:pt x="13474" y="15892"/>
                </a:cubicBezTo>
                <a:lnTo>
                  <a:pt x="9881" y="12133"/>
                </a:lnTo>
                <a:cubicBezTo>
                  <a:pt x="9858" y="12109"/>
                  <a:pt x="9822" y="12109"/>
                  <a:pt x="9799" y="12133"/>
                </a:cubicBezTo>
                <a:lnTo>
                  <a:pt x="6205" y="15892"/>
                </a:lnTo>
                <a:cubicBezTo>
                  <a:pt x="6183" y="15916"/>
                  <a:pt x="6147" y="15916"/>
                  <a:pt x="6124" y="15892"/>
                </a:cubicBezTo>
                <a:lnTo>
                  <a:pt x="4493" y="14186"/>
                </a:lnTo>
                <a:cubicBezTo>
                  <a:pt x="4471" y="14162"/>
                  <a:pt x="4471" y="14124"/>
                  <a:pt x="4493" y="14100"/>
                </a:cubicBezTo>
                <a:lnTo>
                  <a:pt x="8085" y="10341"/>
                </a:lnTo>
                <a:cubicBezTo>
                  <a:pt x="8108" y="10317"/>
                  <a:pt x="8108" y="10278"/>
                  <a:pt x="8085" y="10254"/>
                </a:cubicBezTo>
                <a:lnTo>
                  <a:pt x="4493" y="6495"/>
                </a:lnTo>
                <a:cubicBezTo>
                  <a:pt x="4471" y="6471"/>
                  <a:pt x="4471" y="6432"/>
                  <a:pt x="4493" y="6408"/>
                </a:cubicBezTo>
                <a:lnTo>
                  <a:pt x="6124" y="4702"/>
                </a:lnTo>
                <a:cubicBezTo>
                  <a:pt x="6135" y="4690"/>
                  <a:pt x="6151" y="4684"/>
                  <a:pt x="6165" y="4684"/>
                </a:cubicBezTo>
                <a:close/>
              </a:path>
            </a:pathLst>
          </a:custGeom>
          <a:solidFill>
            <a:srgbClr val="ED220D"/>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pic>
        <p:nvPicPr>
          <p:cNvPr id="51" name="Immagine 50">
            <a:extLst>
              <a:ext uri="{FF2B5EF4-FFF2-40B4-BE49-F238E27FC236}">
                <a16:creationId xmlns:a16="http://schemas.microsoft.com/office/drawing/2014/main" id="{A7FACC30-AF03-EDFA-5358-28ABA0CDC93A}"/>
              </a:ext>
            </a:extLst>
          </p:cNvPr>
          <p:cNvPicPr>
            <a:picLocks noChangeAspect="1"/>
          </p:cNvPicPr>
          <p:nvPr/>
        </p:nvPicPr>
        <p:blipFill>
          <a:blip r:embed="rId12"/>
          <a:stretch>
            <a:fillRect/>
          </a:stretch>
        </p:blipFill>
        <p:spPr>
          <a:xfrm>
            <a:off x="15930092" y="9110386"/>
            <a:ext cx="7031268" cy="4157913"/>
          </a:xfrm>
          <a:prstGeom prst="rect">
            <a:avLst/>
          </a:prstGeom>
        </p:spPr>
      </p:pic>
      <p:sp>
        <p:nvSpPr>
          <p:cNvPr id="56" name="1Martin, A., Furieri, L., Dörfler, F., Lygeros, J., &amp; Ferrari-Trecate, G. (2022, May). Safe control with minimal regret. In Learning for Dynamics and Control Conference (pp. 726-738). PMLR.">
            <a:extLst>
              <a:ext uri="{FF2B5EF4-FFF2-40B4-BE49-F238E27FC236}">
                <a16:creationId xmlns:a16="http://schemas.microsoft.com/office/drawing/2014/main" id="{96EE759A-32ED-C24C-DCDA-70A8EDD570C0}"/>
              </a:ext>
            </a:extLst>
          </p:cNvPr>
          <p:cNvSpPr txBox="1"/>
          <p:nvPr/>
        </p:nvSpPr>
        <p:spPr>
          <a:xfrm>
            <a:off x="1212790" y="12488283"/>
            <a:ext cx="21958421" cy="4103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457200">
              <a:defRPr sz="2000">
                <a:solidFill>
                  <a:srgbClr val="222222"/>
                </a:solidFill>
              </a:defRPr>
            </a:pPr>
            <a:r>
              <a:rPr lang="it-CH" sz="2000" dirty="0"/>
              <a:t>Shafieezadeh-Abadeh, S., Aolaritei, L., Dörfler, F., &amp; Kuhn, D. (2023). New perspectives on regularization and computation in optimal transport-based distributionally robust optimization. </a:t>
            </a:r>
            <a:r>
              <a:rPr lang="it-CH" sz="2000" i="1" dirty="0"/>
              <a:t>arXiv</a:t>
            </a:r>
            <a:endParaRPr lang="it-CH" dirty="0"/>
          </a:p>
        </p:txBody>
      </p:sp>
      <p:sp>
        <p:nvSpPr>
          <p:cNvPr id="57" name="CasellaDiTesto 56">
            <a:extLst>
              <a:ext uri="{FF2B5EF4-FFF2-40B4-BE49-F238E27FC236}">
                <a16:creationId xmlns:a16="http://schemas.microsoft.com/office/drawing/2014/main" id="{B4485CB1-788D-3EBE-917E-F51D8222C2EB}"/>
              </a:ext>
            </a:extLst>
          </p:cNvPr>
          <p:cNvSpPr txBox="1"/>
          <p:nvPr/>
        </p:nvSpPr>
        <p:spPr>
          <a:xfrm>
            <a:off x="1886081" y="9403463"/>
            <a:ext cx="19062638"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GB" sz="3200" b="0" i="0" u="none" strike="noStrike" cap="none" spc="0" normalizeH="0" baseline="0" dirty="0">
                <a:ln>
                  <a:noFill/>
                </a:ln>
                <a:solidFill>
                  <a:schemeClr val="bg2">
                    <a:lumMod val="10000"/>
                  </a:schemeClr>
                </a:solidFill>
                <a:effectLst/>
                <a:uFillTx/>
                <a:latin typeface="+mn-lt"/>
                <a:ea typeface="+mn-ea"/>
                <a:cs typeface="+mn-cs"/>
                <a:sym typeface="Helvetica Neue"/>
              </a:rPr>
              <a:t>DR safety constraints: </a:t>
            </a:r>
            <a:r>
              <a:rPr kumimoji="0" lang="en-GB" sz="3200" b="0" i="0" u="none" strike="noStrike" cap="none" spc="0" normalizeH="0" baseline="0" dirty="0">
                <a:ln>
                  <a:noFill/>
                </a:ln>
                <a:solidFill>
                  <a:srgbClr val="0070C0"/>
                </a:solidFill>
                <a:effectLst/>
                <a:uFillTx/>
                <a:latin typeface="+mn-lt"/>
                <a:ea typeface="+mn-ea"/>
                <a:cs typeface="+mn-cs"/>
                <a:sym typeface="Helvetica Neue"/>
              </a:rPr>
              <a:t>piecewise linear </a:t>
            </a:r>
            <a:r>
              <a:rPr kumimoji="0" lang="en-GB" sz="3200" b="0" i="0" u="none" strike="noStrike" cap="none" spc="0" normalizeH="0" baseline="0" dirty="0">
                <a:ln>
                  <a:noFill/>
                </a:ln>
                <a:solidFill>
                  <a:schemeClr val="bg2">
                    <a:lumMod val="10000"/>
                  </a:schemeClr>
                </a:solidFill>
                <a:effectLst/>
                <a:uFillTx/>
                <a:latin typeface="+mn-lt"/>
                <a:ea typeface="+mn-ea"/>
                <a:cs typeface="+mn-cs"/>
                <a:sym typeface="Helvetica Neue"/>
              </a:rPr>
              <a:t>and polyhedral </a:t>
            </a:r>
            <a:r>
              <a:rPr kumimoji="0" lang="en-GB" sz="3200" b="0" i="0" u="none" strike="noStrike" cap="none" spc="0" normalizeH="0" baseline="0" dirty="0">
                <a:ln>
                  <a:noFill/>
                </a:ln>
                <a:solidFill>
                  <a:srgbClr val="0070C0"/>
                </a:solidFill>
                <a:effectLst/>
                <a:uFillTx/>
                <a:latin typeface="+mn-lt"/>
                <a:ea typeface="+mn-ea"/>
                <a:cs typeface="+mn-cs"/>
                <a:sym typeface="Helvetica Neue"/>
              </a:rPr>
              <a:t>uncertainty</a:t>
            </a:r>
            <a:r>
              <a:rPr kumimoji="0" lang="en-GB" sz="3200" b="0" i="0" u="none" strike="noStrike" cap="none" spc="0" normalizeH="0" baseline="0" dirty="0">
                <a:ln>
                  <a:noFill/>
                </a:ln>
                <a:solidFill>
                  <a:schemeClr val="bg2">
                    <a:lumMod val="10000"/>
                  </a:schemeClr>
                </a:solidFill>
                <a:effectLst/>
                <a:uFillTx/>
                <a:latin typeface="+mn-lt"/>
                <a:ea typeface="+mn-ea"/>
                <a:cs typeface="+mn-cs"/>
                <a:sym typeface="Helvetica Neue"/>
              </a:rPr>
              <a:t> support</a:t>
            </a:r>
          </a:p>
        </p:txBody>
      </p:sp>
      <p:sp>
        <p:nvSpPr>
          <p:cNvPr id="58" name="CasellaDiTesto 57">
            <a:extLst>
              <a:ext uri="{FF2B5EF4-FFF2-40B4-BE49-F238E27FC236}">
                <a16:creationId xmlns:a16="http://schemas.microsoft.com/office/drawing/2014/main" id="{9B417422-334D-AE16-642B-E98572F1E645}"/>
              </a:ext>
            </a:extLst>
          </p:cNvPr>
          <p:cNvSpPr txBox="1"/>
          <p:nvPr/>
        </p:nvSpPr>
        <p:spPr>
          <a:xfrm>
            <a:off x="1886081" y="10951015"/>
            <a:ext cx="19062638"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GB" sz="3200" b="0" i="0" u="none" strike="noStrike" cap="none" spc="0" normalizeH="0" baseline="0" dirty="0">
                <a:ln>
                  <a:noFill/>
                </a:ln>
                <a:solidFill>
                  <a:schemeClr val="bg2">
                    <a:lumMod val="10000"/>
                  </a:schemeClr>
                </a:solidFill>
                <a:effectLst/>
                <a:uFillTx/>
                <a:latin typeface="+mn-lt"/>
                <a:ea typeface="+mn-ea"/>
                <a:cs typeface="+mn-cs"/>
                <a:sym typeface="Helvetica Neue"/>
              </a:rPr>
              <a:t>DR</a:t>
            </a:r>
            <a:r>
              <a:rPr kumimoji="0" lang="en-GB" sz="3200" b="0" i="0" u="none" strike="noStrike" cap="none" spc="0" normalizeH="0" dirty="0">
                <a:ln>
                  <a:noFill/>
                </a:ln>
                <a:solidFill>
                  <a:schemeClr val="bg2">
                    <a:lumMod val="10000"/>
                  </a:schemeClr>
                </a:solidFill>
                <a:effectLst/>
                <a:uFillTx/>
                <a:latin typeface="+mn-lt"/>
                <a:ea typeface="+mn-ea"/>
                <a:cs typeface="+mn-cs"/>
                <a:sym typeface="Helvetica Neue"/>
              </a:rPr>
              <a:t> objective function</a:t>
            </a:r>
            <a:r>
              <a:rPr kumimoji="0" lang="en-GB" sz="3200" b="0" i="0" u="none" strike="noStrike" cap="none" spc="0" normalizeH="0" baseline="0" dirty="0">
                <a:ln>
                  <a:noFill/>
                </a:ln>
                <a:solidFill>
                  <a:schemeClr val="bg2">
                    <a:lumMod val="10000"/>
                  </a:schemeClr>
                </a:solidFill>
                <a:effectLst/>
                <a:uFillTx/>
                <a:latin typeface="+mn-lt"/>
                <a:ea typeface="+mn-ea"/>
                <a:cs typeface="+mn-cs"/>
                <a:sym typeface="Helvetica Neue"/>
              </a:rPr>
              <a:t>: </a:t>
            </a:r>
            <a:r>
              <a:rPr kumimoji="0" lang="en-GB" sz="3200" b="0" i="0" u="none" strike="noStrike" cap="none" spc="0" normalizeH="0" baseline="0" dirty="0">
                <a:ln>
                  <a:noFill/>
                </a:ln>
                <a:solidFill>
                  <a:srgbClr val="0070C0"/>
                </a:solidFill>
                <a:effectLst/>
                <a:uFillTx/>
                <a:latin typeface="+mn-lt"/>
                <a:ea typeface="+mn-ea"/>
                <a:cs typeface="+mn-cs"/>
                <a:sym typeface="Helvetica Neue"/>
              </a:rPr>
              <a:t>quadratic </a:t>
            </a:r>
            <a:r>
              <a:rPr kumimoji="0" lang="en-GB" sz="3200" b="0" i="0" u="none" strike="noStrike" cap="none" spc="0" normalizeH="0" baseline="0" dirty="0">
                <a:ln>
                  <a:noFill/>
                </a:ln>
                <a:solidFill>
                  <a:schemeClr val="bg2">
                    <a:lumMod val="10000"/>
                  </a:schemeClr>
                </a:solidFill>
                <a:effectLst/>
                <a:uFillTx/>
                <a:latin typeface="+mn-lt"/>
                <a:ea typeface="+mn-ea"/>
                <a:cs typeface="+mn-cs"/>
                <a:sym typeface="Helvetica Neue"/>
              </a:rPr>
              <a:t>and polyhedral </a:t>
            </a:r>
            <a:r>
              <a:rPr kumimoji="0" lang="en-GB" sz="3200" b="0" i="0" u="none" strike="noStrike" cap="none" spc="0" normalizeH="0" baseline="0" dirty="0">
                <a:ln>
                  <a:noFill/>
                </a:ln>
                <a:solidFill>
                  <a:srgbClr val="0070C0"/>
                </a:solidFill>
                <a:effectLst/>
                <a:uFillTx/>
                <a:latin typeface="+mn-lt"/>
                <a:ea typeface="+mn-ea"/>
                <a:cs typeface="+mn-cs"/>
                <a:sym typeface="Helvetica Neue"/>
              </a:rPr>
              <a:t>uncertainty</a:t>
            </a:r>
            <a:r>
              <a:rPr kumimoji="0" lang="en-GB" sz="3200" b="0" i="0" u="none" strike="noStrike" cap="none" spc="0" normalizeH="0" baseline="0" dirty="0">
                <a:ln>
                  <a:noFill/>
                </a:ln>
                <a:solidFill>
                  <a:schemeClr val="bg2">
                    <a:lumMod val="10000"/>
                  </a:schemeClr>
                </a:solidFill>
                <a:effectLst/>
                <a:uFillTx/>
                <a:latin typeface="+mn-lt"/>
                <a:ea typeface="+mn-ea"/>
                <a:cs typeface="+mn-cs"/>
                <a:sym typeface="Helvetica Neue"/>
              </a:rPr>
              <a:t> support</a:t>
            </a:r>
          </a:p>
        </p:txBody>
      </p:sp>
    </p:spTree>
    <p:extLst>
      <p:ext uri="{BB962C8B-B14F-4D97-AF65-F5344CB8AC3E}">
        <p14:creationId xmlns:p14="http://schemas.microsoft.com/office/powerpoint/2010/main" val="197071408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53"/>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56"/>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4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P spid="56" grpId="0" animBg="1"/>
      <p:bldP spid="56" grpId="1" animBg="1"/>
      <p:bldP spid="57" grpId="0"/>
      <p:bldP spid="5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26356E-7375-DF65-B1AC-EF550872F1D7}"/>
            </a:ext>
          </a:extLst>
        </p:cNvPr>
        <p:cNvGrpSpPr/>
        <p:nvPr/>
      </p:nvGrpSpPr>
      <p:grpSpPr>
        <a:xfrm>
          <a:off x="0" y="0"/>
          <a:ext cx="0" cy="0"/>
          <a:chOff x="0" y="0"/>
          <a:chExt cx="0" cy="0"/>
        </a:xfrm>
      </p:grpSpPr>
      <p:sp>
        <p:nvSpPr>
          <p:cNvPr id="22" name="Rettangolo arrotondato">
            <a:extLst>
              <a:ext uri="{FF2B5EF4-FFF2-40B4-BE49-F238E27FC236}">
                <a16:creationId xmlns:a16="http://schemas.microsoft.com/office/drawing/2014/main" id="{AEBF4A9F-1C58-DAB7-728F-605BBDB2B751}"/>
              </a:ext>
            </a:extLst>
          </p:cNvPr>
          <p:cNvSpPr/>
          <p:nvPr/>
        </p:nvSpPr>
        <p:spPr>
          <a:xfrm>
            <a:off x="16239626" y="5996850"/>
            <a:ext cx="444137" cy="585878"/>
          </a:xfrm>
          <a:prstGeom prst="roundRect">
            <a:avLst>
              <a:gd name="adj" fmla="val 26147"/>
            </a:avLst>
          </a:prstGeom>
          <a:solidFill>
            <a:schemeClr val="accent1">
              <a:lumMod val="40000"/>
              <a:lumOff val="60000"/>
              <a:alpha val="20000"/>
            </a:scheme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 name="Titolo 1">
            <a:extLst>
              <a:ext uri="{FF2B5EF4-FFF2-40B4-BE49-F238E27FC236}">
                <a16:creationId xmlns:a16="http://schemas.microsoft.com/office/drawing/2014/main" id="{B2F4CD20-EB35-A1BB-72EF-C057828FBF50}"/>
              </a:ext>
            </a:extLst>
          </p:cNvPr>
          <p:cNvSpPr>
            <a:spLocks noGrp="1"/>
          </p:cNvSpPr>
          <p:nvPr>
            <p:ph type="title"/>
          </p:nvPr>
        </p:nvSpPr>
        <p:spPr/>
        <p:txBody>
          <a:bodyPr/>
          <a:lstStyle/>
          <a:p>
            <a:r>
              <a:rPr lang="en-GB" dirty="0"/>
              <a:t>Main results</a:t>
            </a:r>
          </a:p>
        </p:txBody>
      </p:sp>
      <p:sp>
        <p:nvSpPr>
          <p:cNvPr id="3" name="Segnaposto testo 2">
            <a:extLst>
              <a:ext uri="{FF2B5EF4-FFF2-40B4-BE49-F238E27FC236}">
                <a16:creationId xmlns:a16="http://schemas.microsoft.com/office/drawing/2014/main" id="{AA89BC83-3CB9-0C27-D261-E99803070DE8}"/>
              </a:ext>
            </a:extLst>
          </p:cNvPr>
          <p:cNvSpPr>
            <a:spLocks noGrp="1"/>
          </p:cNvSpPr>
          <p:nvPr>
            <p:ph type="body" sz="quarter" idx="21"/>
          </p:nvPr>
        </p:nvSpPr>
        <p:spPr/>
        <p:txBody>
          <a:bodyPr/>
          <a:lstStyle/>
          <a:p>
            <a:r>
              <a:rPr lang="en-GB" dirty="0"/>
              <a:t>Duality results for DRO of quadratic objectives </a:t>
            </a:r>
          </a:p>
        </p:txBody>
      </p:sp>
      <p:sp>
        <p:nvSpPr>
          <p:cNvPr id="5" name="Segnaposto numero diapositiva 4">
            <a:extLst>
              <a:ext uri="{FF2B5EF4-FFF2-40B4-BE49-F238E27FC236}">
                <a16:creationId xmlns:a16="http://schemas.microsoft.com/office/drawing/2014/main" id="{F84FB658-455C-AED2-DA31-568A46646EB8}"/>
              </a:ext>
            </a:extLst>
          </p:cNvPr>
          <p:cNvSpPr>
            <a:spLocks noGrp="1"/>
          </p:cNvSpPr>
          <p:nvPr>
            <p:ph type="sldNum" sz="quarter" idx="2"/>
          </p:nvPr>
        </p:nvSpPr>
        <p:spPr/>
        <p:txBody>
          <a:bodyPr/>
          <a:lstStyle/>
          <a:p>
            <a:fld id="{86CB4B4D-7CA3-9044-876B-883B54F8677D}" type="slidenum">
              <a:rPr lang="it-CH" smtClean="0"/>
              <a:t>11</a:t>
            </a:fld>
            <a:endParaRPr lang="it-CH"/>
          </a:p>
        </p:txBody>
      </p:sp>
      <p:pic>
        <p:nvPicPr>
          <p:cNvPr id="20" name="Immagine 19">
            <a:extLst>
              <a:ext uri="{FF2B5EF4-FFF2-40B4-BE49-F238E27FC236}">
                <a16:creationId xmlns:a16="http://schemas.microsoft.com/office/drawing/2014/main" id="{F9C263A6-6A78-2E16-0339-CF3BCC706E4A}"/>
              </a:ext>
            </a:extLst>
          </p:cNvPr>
          <p:cNvPicPr>
            <a:picLocks noChangeAspect="1"/>
          </p:cNvPicPr>
          <p:nvPr/>
        </p:nvPicPr>
        <p:blipFill>
          <a:blip r:embed="rId3"/>
          <a:stretch>
            <a:fillRect/>
          </a:stretch>
        </p:blipFill>
        <p:spPr>
          <a:xfrm>
            <a:off x="5759449" y="3806125"/>
            <a:ext cx="14540946" cy="4742398"/>
          </a:xfrm>
          <a:prstGeom prst="rect">
            <a:avLst/>
          </a:prstGeom>
        </p:spPr>
      </p:pic>
      <p:sp>
        <p:nvSpPr>
          <p:cNvPr id="23" name="Linea di collegamento">
            <a:extLst>
              <a:ext uri="{FF2B5EF4-FFF2-40B4-BE49-F238E27FC236}">
                <a16:creationId xmlns:a16="http://schemas.microsoft.com/office/drawing/2014/main" id="{E1ACA00F-D667-6EFA-DA89-D77B92CCF56D}"/>
              </a:ext>
            </a:extLst>
          </p:cNvPr>
          <p:cNvSpPr/>
          <p:nvPr/>
        </p:nvSpPr>
        <p:spPr>
          <a:xfrm>
            <a:off x="15833993" y="3806125"/>
            <a:ext cx="2558508" cy="2130129"/>
          </a:xfrm>
          <a:custGeom>
            <a:avLst/>
            <a:gdLst/>
            <a:ahLst/>
            <a:cxnLst>
              <a:cxn ang="0">
                <a:pos x="wd2" y="hd2"/>
              </a:cxn>
              <a:cxn ang="5400000">
                <a:pos x="wd2" y="hd2"/>
              </a:cxn>
              <a:cxn ang="10800000">
                <a:pos x="wd2" y="hd2"/>
              </a:cxn>
              <a:cxn ang="16200000">
                <a:pos x="wd2" y="hd2"/>
              </a:cxn>
            </a:cxnLst>
            <a:rect l="0" t="0" r="r" b="b"/>
            <a:pathLst>
              <a:path w="17651" h="21600" extrusionOk="0">
                <a:moveTo>
                  <a:pt x="17651" y="21600"/>
                </a:moveTo>
                <a:cubicBezTo>
                  <a:pt x="864" y="20422"/>
                  <a:pt x="-3949" y="13222"/>
                  <a:pt x="3213" y="0"/>
                </a:cubicBezTo>
              </a:path>
            </a:pathLst>
          </a:custGeom>
          <a:ln w="25400">
            <a:solidFill>
              <a:srgbClr val="000000"/>
            </a:solidFill>
            <a:miter lim="400000"/>
            <a:headEnd type="stealth"/>
          </a:ln>
          <a:scene3d>
            <a:camera prst="orthographicFront">
              <a:rot lat="10800000" lon="0" rev="0"/>
            </a:camera>
            <a:lightRig rig="threePt" dir="t"/>
          </a:scene3d>
        </p:spPr>
        <p:txBody>
          <a:bodyPr/>
          <a:lstStyle/>
          <a:p>
            <a:endParaRPr/>
          </a:p>
        </p:txBody>
      </p:sp>
      <p:grpSp>
        <p:nvGrpSpPr>
          <p:cNvPr id="27" name="Gruppo 26">
            <a:extLst>
              <a:ext uri="{FF2B5EF4-FFF2-40B4-BE49-F238E27FC236}">
                <a16:creationId xmlns:a16="http://schemas.microsoft.com/office/drawing/2014/main" id="{C7580B78-6409-95D6-F4E1-CF95F89A8D1B}"/>
              </a:ext>
            </a:extLst>
          </p:cNvPr>
          <p:cNvGrpSpPr/>
          <p:nvPr/>
        </p:nvGrpSpPr>
        <p:grpSpPr>
          <a:xfrm>
            <a:off x="18704569" y="2457533"/>
            <a:ext cx="8276800" cy="2903359"/>
            <a:chOff x="18704569" y="2457533"/>
            <a:chExt cx="8276800" cy="2903359"/>
          </a:xfrm>
        </p:grpSpPr>
        <p:sp>
          <p:nvSpPr>
            <p:cNvPr id="24" name="compact polytope">
              <a:extLst>
                <a:ext uri="{FF2B5EF4-FFF2-40B4-BE49-F238E27FC236}">
                  <a16:creationId xmlns:a16="http://schemas.microsoft.com/office/drawing/2014/main" id="{08B47D83-5DDC-B062-2543-7965F8853821}"/>
                </a:ext>
              </a:extLst>
            </p:cNvPr>
            <p:cNvSpPr txBox="1"/>
            <p:nvPr/>
          </p:nvSpPr>
          <p:spPr>
            <a:xfrm>
              <a:off x="18704569" y="2457533"/>
              <a:ext cx="8276800" cy="29033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l">
                <a:defRPr sz="3200">
                  <a:solidFill>
                    <a:srgbClr val="000000"/>
                  </a:solidFill>
                </a:defRPr>
              </a:lvl1pPr>
            </a:lstStyle>
            <a:p>
              <a:r>
                <a:rPr lang="en-US" sz="2800" dirty="0"/>
                <a:t>dual variable associated with</a:t>
              </a:r>
              <a:br>
                <a:rPr lang="en-US" sz="2800" dirty="0"/>
              </a:br>
              <a:r>
                <a:rPr lang="en-US" sz="2800" dirty="0"/>
                <a:t>the constraint </a:t>
              </a:r>
              <a:br>
                <a:rPr lang="en-US" sz="2800" dirty="0"/>
              </a:br>
              <a:br>
                <a:rPr lang="en-US" sz="1400" dirty="0"/>
              </a:br>
              <a:r>
                <a:rPr lang="en-US" sz="2800" dirty="0"/>
                <a:t>    </a:t>
              </a:r>
              <a:r>
                <a:rPr lang="en-US" sz="2800" dirty="0">
                  <a:solidFill>
                    <a:srgbClr val="0070C0"/>
                  </a:solidFill>
                </a:rPr>
                <a:t>shadow cost of robustification</a:t>
              </a:r>
              <a:br>
                <a:rPr lang="en-US" sz="2800" dirty="0"/>
              </a:br>
              <a:br>
                <a:rPr lang="en-US" sz="2800" dirty="0"/>
              </a:br>
              <a:br>
                <a:rPr lang="en-US" sz="2800" dirty="0"/>
              </a:br>
              <a:endParaRPr lang="en-US" sz="2800" dirty="0"/>
            </a:p>
          </p:txBody>
        </p:sp>
        <p:pic>
          <p:nvPicPr>
            <p:cNvPr id="25" name="Immagine 24">
              <a:extLst>
                <a:ext uri="{FF2B5EF4-FFF2-40B4-BE49-F238E27FC236}">
                  <a16:creationId xmlns:a16="http://schemas.microsoft.com/office/drawing/2014/main" id="{A0074632-1185-9DAA-256A-AA25E8ED07BD}"/>
                </a:ext>
              </a:extLst>
            </p:cNvPr>
            <p:cNvPicPr>
              <a:picLocks noChangeAspect="1"/>
            </p:cNvPicPr>
            <p:nvPr/>
          </p:nvPicPr>
          <p:blipFill>
            <a:blip r:embed="rId4"/>
            <a:stretch>
              <a:fillRect/>
            </a:stretch>
          </p:blipFill>
          <p:spPr>
            <a:xfrm>
              <a:off x="21039569" y="3011317"/>
              <a:ext cx="1803400" cy="368300"/>
            </a:xfrm>
            <a:prstGeom prst="rect">
              <a:avLst/>
            </a:prstGeom>
          </p:spPr>
        </p:pic>
        <p:pic>
          <p:nvPicPr>
            <p:cNvPr id="26" name="Immagine 25">
              <a:extLst>
                <a:ext uri="{FF2B5EF4-FFF2-40B4-BE49-F238E27FC236}">
                  <a16:creationId xmlns:a16="http://schemas.microsoft.com/office/drawing/2014/main" id="{868C1FF8-C2AB-5633-5458-EAE631A7DE37}"/>
                </a:ext>
              </a:extLst>
            </p:cNvPr>
            <p:cNvPicPr>
              <a:picLocks noChangeAspect="1"/>
            </p:cNvPicPr>
            <p:nvPr/>
          </p:nvPicPr>
          <p:blipFill>
            <a:blip r:embed="rId5"/>
            <a:stretch>
              <a:fillRect/>
            </a:stretch>
          </p:blipFill>
          <p:spPr>
            <a:xfrm>
              <a:off x="18724024" y="3781402"/>
              <a:ext cx="254000" cy="177800"/>
            </a:xfrm>
            <a:prstGeom prst="rect">
              <a:avLst/>
            </a:prstGeom>
          </p:spPr>
        </p:pic>
      </p:grpSp>
      <p:grpSp>
        <p:nvGrpSpPr>
          <p:cNvPr id="43" name="Gruppo 42">
            <a:extLst>
              <a:ext uri="{FF2B5EF4-FFF2-40B4-BE49-F238E27FC236}">
                <a16:creationId xmlns:a16="http://schemas.microsoft.com/office/drawing/2014/main" id="{2EAAC2AD-1836-DDE8-F962-94E648D5E0DA}"/>
              </a:ext>
            </a:extLst>
          </p:cNvPr>
          <p:cNvGrpSpPr/>
          <p:nvPr/>
        </p:nvGrpSpPr>
        <p:grpSpPr>
          <a:xfrm>
            <a:off x="4335339" y="4124868"/>
            <a:ext cx="6793103" cy="2666882"/>
            <a:chOff x="4335339" y="4124868"/>
            <a:chExt cx="6793103" cy="2666882"/>
          </a:xfrm>
        </p:grpSpPr>
        <p:sp>
          <p:nvSpPr>
            <p:cNvPr id="42" name="Rettangolo arrotondato">
              <a:extLst>
                <a:ext uri="{FF2B5EF4-FFF2-40B4-BE49-F238E27FC236}">
                  <a16:creationId xmlns:a16="http://schemas.microsoft.com/office/drawing/2014/main" id="{3BFF46E9-2CD9-BCB6-B907-5ECF2CE64351}"/>
                </a:ext>
              </a:extLst>
            </p:cNvPr>
            <p:cNvSpPr/>
            <p:nvPr/>
          </p:nvSpPr>
          <p:spPr>
            <a:xfrm>
              <a:off x="4335339" y="5446227"/>
              <a:ext cx="3781878" cy="1345523"/>
            </a:xfrm>
            <a:prstGeom prst="roundRect">
              <a:avLst>
                <a:gd name="adj" fmla="val 17007"/>
              </a:avLst>
            </a:prstGeom>
            <a:solidFill>
              <a:schemeClr val="accent3">
                <a:lumMod val="40000"/>
                <a:lumOff val="60000"/>
                <a:alpha val="20000"/>
              </a:scheme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dirty="0"/>
            </a:p>
          </p:txBody>
        </p:sp>
        <p:sp>
          <p:nvSpPr>
            <p:cNvPr id="32" name="Rettangolo arrotondato">
              <a:extLst>
                <a:ext uri="{FF2B5EF4-FFF2-40B4-BE49-F238E27FC236}">
                  <a16:creationId xmlns:a16="http://schemas.microsoft.com/office/drawing/2014/main" id="{98193D2E-0ECC-F546-89A3-B84251698AF0}"/>
                </a:ext>
              </a:extLst>
            </p:cNvPr>
            <p:cNvSpPr/>
            <p:nvPr/>
          </p:nvSpPr>
          <p:spPr>
            <a:xfrm>
              <a:off x="10378305" y="4124868"/>
              <a:ext cx="613950" cy="595035"/>
            </a:xfrm>
            <a:prstGeom prst="roundRect">
              <a:avLst>
                <a:gd name="adj" fmla="val 17007"/>
              </a:avLst>
            </a:prstGeom>
            <a:solidFill>
              <a:schemeClr val="accent3">
                <a:hueOff val="-274225"/>
                <a:satOff val="26768"/>
                <a:lumOff val="11368"/>
                <a:alpha val="20000"/>
              </a:scheme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0" name="Linea di collegamento">
              <a:extLst>
                <a:ext uri="{FF2B5EF4-FFF2-40B4-BE49-F238E27FC236}">
                  <a16:creationId xmlns:a16="http://schemas.microsoft.com/office/drawing/2014/main" id="{2ACE0641-D355-2CA4-6AF0-1F3744F5B618}"/>
                </a:ext>
              </a:extLst>
            </p:cNvPr>
            <p:cNvSpPr/>
            <p:nvPr/>
          </p:nvSpPr>
          <p:spPr>
            <a:xfrm>
              <a:off x="8214976" y="4702565"/>
              <a:ext cx="2913466" cy="1191396"/>
            </a:xfrm>
            <a:custGeom>
              <a:avLst/>
              <a:gdLst/>
              <a:ahLst/>
              <a:cxnLst>
                <a:cxn ang="0">
                  <a:pos x="wd2" y="hd2"/>
                </a:cxn>
                <a:cxn ang="5400000">
                  <a:pos x="wd2" y="hd2"/>
                </a:cxn>
                <a:cxn ang="10800000">
                  <a:pos x="wd2" y="hd2"/>
                </a:cxn>
                <a:cxn ang="16200000">
                  <a:pos x="wd2" y="hd2"/>
                </a:cxn>
              </a:cxnLst>
              <a:rect l="0" t="0" r="r" b="b"/>
              <a:pathLst>
                <a:path w="17651" h="21600" extrusionOk="0">
                  <a:moveTo>
                    <a:pt x="0" y="21600"/>
                  </a:moveTo>
                  <a:cubicBezTo>
                    <a:pt x="16787" y="20422"/>
                    <a:pt x="21600" y="13222"/>
                    <a:pt x="14438" y="0"/>
                  </a:cubicBezTo>
                </a:path>
              </a:pathLst>
            </a:custGeom>
            <a:ln w="25400">
              <a:solidFill>
                <a:srgbClr val="000000"/>
              </a:solidFill>
              <a:miter lim="400000"/>
              <a:headEnd type="stealth"/>
            </a:ln>
          </p:spPr>
          <p:txBody>
            <a:bodyPr/>
            <a:lstStyle/>
            <a:p>
              <a:endParaRPr/>
            </a:p>
          </p:txBody>
        </p:sp>
        <p:sp>
          <p:nvSpPr>
            <p:cNvPr id="31" name="average cost increase">
              <a:extLst>
                <a:ext uri="{FF2B5EF4-FFF2-40B4-BE49-F238E27FC236}">
                  <a16:creationId xmlns:a16="http://schemas.microsoft.com/office/drawing/2014/main" id="{10E559C6-D7DA-458E-D818-5FB403C9EEE0}"/>
                </a:ext>
              </a:extLst>
            </p:cNvPr>
            <p:cNvSpPr txBox="1"/>
            <p:nvPr/>
          </p:nvSpPr>
          <p:spPr>
            <a:xfrm>
              <a:off x="4517365" y="5587465"/>
              <a:ext cx="3385543" cy="5334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200">
                  <a:solidFill>
                    <a:srgbClr val="000000"/>
                  </a:solidFill>
                </a:defRPr>
              </a:lvl1pPr>
            </a:lstStyle>
            <a:p>
              <a:r>
                <a:rPr lang="it-IT" sz="2800" dirty="0" err="1"/>
                <a:t>holds</a:t>
              </a:r>
              <a:r>
                <a:rPr lang="it-IT" sz="2800" dirty="0"/>
                <a:t> with </a:t>
              </a:r>
              <a:r>
                <a:rPr lang="it-IT" sz="2800" dirty="0">
                  <a:solidFill>
                    <a:srgbClr val="00B050"/>
                  </a:solidFill>
                </a:rPr>
                <a:t>equality</a:t>
              </a:r>
              <a:r>
                <a:rPr lang="it-IT" sz="2800" dirty="0"/>
                <a:t> </a:t>
              </a:r>
              <a:r>
                <a:rPr lang="it-IT" sz="2800" dirty="0" err="1"/>
                <a:t>if</a:t>
              </a:r>
              <a:endParaRPr sz="2800" dirty="0"/>
            </a:p>
          </p:txBody>
        </p:sp>
        <p:pic>
          <p:nvPicPr>
            <p:cNvPr id="41" name="Immagine 40">
              <a:extLst>
                <a:ext uri="{FF2B5EF4-FFF2-40B4-BE49-F238E27FC236}">
                  <a16:creationId xmlns:a16="http://schemas.microsoft.com/office/drawing/2014/main" id="{E6B8205B-BB49-4D93-BE5E-F7D309E5EDCC}"/>
                </a:ext>
              </a:extLst>
            </p:cNvPr>
            <p:cNvPicPr>
              <a:picLocks noChangeAspect="1"/>
            </p:cNvPicPr>
            <p:nvPr/>
          </p:nvPicPr>
          <p:blipFill>
            <a:blip r:embed="rId6"/>
            <a:stretch>
              <a:fillRect/>
            </a:stretch>
          </p:blipFill>
          <p:spPr>
            <a:xfrm>
              <a:off x="5156036" y="6304180"/>
              <a:ext cx="2108200" cy="368300"/>
            </a:xfrm>
            <a:prstGeom prst="rect">
              <a:avLst/>
            </a:prstGeom>
          </p:spPr>
        </p:pic>
      </p:grpSp>
      <p:sp>
        <p:nvSpPr>
          <p:cNvPr id="45" name="CasellaDiTesto 44">
            <a:extLst>
              <a:ext uri="{FF2B5EF4-FFF2-40B4-BE49-F238E27FC236}">
                <a16:creationId xmlns:a16="http://schemas.microsoft.com/office/drawing/2014/main" id="{ACDA33CF-7AA5-C43E-406F-F725E6921D6B}"/>
              </a:ext>
            </a:extLst>
          </p:cNvPr>
          <p:cNvSpPr txBox="1"/>
          <p:nvPr/>
        </p:nvSpPr>
        <p:spPr>
          <a:xfrm>
            <a:off x="2334497" y="7826075"/>
            <a:ext cx="6724598" cy="290335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GB" sz="2800" b="0" i="0" u="none" strike="noStrike" cap="none" spc="0" normalizeH="0" baseline="0" dirty="0">
                <a:ln>
                  <a:noFill/>
                </a:ln>
                <a:solidFill>
                  <a:schemeClr val="bg2">
                    <a:lumMod val="10000"/>
                  </a:schemeClr>
                </a:solidFill>
                <a:effectLst/>
                <a:uFillTx/>
                <a:latin typeface="+mn-lt"/>
                <a:ea typeface="+mn-ea"/>
                <a:cs typeface="+mn-cs"/>
                <a:sym typeface="Helvetica Neue"/>
              </a:rPr>
              <a:t>a </a:t>
            </a:r>
            <a:r>
              <a:rPr kumimoji="0" lang="en-GB" sz="2800" b="0" i="0" u="none" strike="noStrike" cap="none" spc="0" normalizeH="0" baseline="0" dirty="0">
                <a:ln>
                  <a:noFill/>
                </a:ln>
                <a:solidFill>
                  <a:srgbClr val="00B050"/>
                </a:solidFill>
                <a:effectLst/>
                <a:uFillTx/>
                <a:latin typeface="+mn-lt"/>
                <a:ea typeface="+mn-ea"/>
                <a:cs typeface="+mn-cs"/>
                <a:sym typeface="Helvetica Neue"/>
              </a:rPr>
              <a:t>sufficient</a:t>
            </a:r>
            <a:r>
              <a:rPr kumimoji="0" lang="en-GB" sz="2800" b="0" i="0" u="none" strike="noStrike" cap="none" spc="0" normalizeH="0" baseline="0" dirty="0">
                <a:ln>
                  <a:noFill/>
                </a:ln>
                <a:solidFill>
                  <a:schemeClr val="bg2">
                    <a:lumMod val="10000"/>
                  </a:schemeClr>
                </a:solidFill>
                <a:effectLst/>
                <a:uFillTx/>
                <a:latin typeface="+mn-lt"/>
                <a:ea typeface="+mn-ea"/>
                <a:cs typeface="+mn-cs"/>
                <a:sym typeface="Helvetica Neue"/>
              </a:rPr>
              <a:t> condition is </a:t>
            </a:r>
            <a:br>
              <a:rPr kumimoji="0" lang="en-GB" sz="2800" b="0" i="0" u="none" strike="noStrike" cap="none" spc="0" normalizeH="0" baseline="0" dirty="0">
                <a:ln>
                  <a:noFill/>
                </a:ln>
                <a:solidFill>
                  <a:schemeClr val="bg2">
                    <a:lumMod val="10000"/>
                  </a:schemeClr>
                </a:solidFill>
                <a:effectLst/>
                <a:uFillTx/>
                <a:latin typeface="+mn-lt"/>
                <a:ea typeface="+mn-ea"/>
                <a:cs typeface="+mn-cs"/>
                <a:sym typeface="Helvetica Neue"/>
              </a:rPr>
            </a:br>
            <a:br>
              <a:rPr kumimoji="0" lang="en-GB" sz="2800" b="0" i="0" u="none" strike="noStrike" cap="none" spc="0" normalizeH="0" baseline="0" dirty="0">
                <a:ln>
                  <a:noFill/>
                </a:ln>
                <a:solidFill>
                  <a:schemeClr val="bg2">
                    <a:lumMod val="10000"/>
                  </a:schemeClr>
                </a:solidFill>
                <a:effectLst/>
                <a:uFillTx/>
                <a:latin typeface="+mn-lt"/>
                <a:ea typeface="+mn-ea"/>
                <a:cs typeface="+mn-cs"/>
                <a:sym typeface="Helvetica Neue"/>
              </a:rPr>
            </a:br>
            <a:br>
              <a:rPr kumimoji="0" lang="en-GB" sz="2800" b="0" i="0" u="none" strike="noStrike" cap="none" spc="0" normalizeH="0" baseline="0" dirty="0">
                <a:ln>
                  <a:noFill/>
                </a:ln>
                <a:solidFill>
                  <a:schemeClr val="bg2">
                    <a:lumMod val="10000"/>
                  </a:schemeClr>
                </a:solidFill>
                <a:effectLst/>
                <a:uFillTx/>
                <a:latin typeface="+mn-lt"/>
                <a:ea typeface="+mn-ea"/>
                <a:cs typeface="+mn-cs"/>
                <a:sym typeface="Helvetica Neue"/>
              </a:rPr>
            </a:br>
            <a:endParaRPr kumimoji="0" lang="en-GB" sz="1400" b="0" i="0" u="none" strike="noStrike" cap="none" spc="0" normalizeH="0" baseline="0" dirty="0">
              <a:ln>
                <a:noFill/>
              </a:ln>
              <a:solidFill>
                <a:schemeClr val="bg2">
                  <a:lumMod val="10000"/>
                </a:schemeClr>
              </a:solidFill>
              <a:effectLst/>
              <a:uFillTx/>
              <a:latin typeface="+mn-lt"/>
              <a:ea typeface="+mn-ea"/>
              <a:cs typeface="+mn-cs"/>
              <a:sym typeface="Helvetica Neue"/>
            </a:endParaRPr>
          </a:p>
          <a:p>
            <a:pPr marL="0" marR="0" indent="0" algn="ctr" defTabSz="2438338" rtl="0" fontAlgn="auto" latinLnBrk="0" hangingPunct="0">
              <a:lnSpc>
                <a:spcPct val="100000"/>
              </a:lnSpc>
              <a:spcBef>
                <a:spcPts val="0"/>
              </a:spcBef>
              <a:spcAft>
                <a:spcPts val="0"/>
              </a:spcAft>
              <a:buClrTx/>
              <a:buSzTx/>
              <a:buFontTx/>
              <a:buNone/>
              <a:tabLst/>
            </a:pPr>
            <a:br>
              <a:rPr kumimoji="0" lang="en-GB" sz="2800" b="0" i="0" u="none" strike="noStrike" cap="none" spc="0" normalizeH="0" baseline="0" dirty="0">
                <a:ln>
                  <a:noFill/>
                </a:ln>
                <a:solidFill>
                  <a:schemeClr val="bg2">
                    <a:lumMod val="10000"/>
                  </a:schemeClr>
                </a:solidFill>
                <a:effectLst/>
                <a:uFillTx/>
                <a:latin typeface="+mn-lt"/>
                <a:ea typeface="+mn-ea"/>
                <a:cs typeface="+mn-cs"/>
                <a:sym typeface="Helvetica Neue"/>
              </a:rPr>
            </a:br>
            <a:r>
              <a:rPr kumimoji="0" lang="en-GB" sz="2800" b="0" i="0" u="none" strike="noStrike" cap="none" spc="0" normalizeH="0" baseline="0" dirty="0">
                <a:ln>
                  <a:noFill/>
                </a:ln>
                <a:solidFill>
                  <a:schemeClr val="bg2">
                    <a:lumMod val="10000"/>
                  </a:schemeClr>
                </a:solidFill>
                <a:effectLst/>
                <a:uFillTx/>
                <a:latin typeface="+mn-lt"/>
                <a:ea typeface="+mn-ea"/>
                <a:cs typeface="+mn-cs"/>
                <a:sym typeface="Helvetica Neue"/>
              </a:rPr>
              <a:t>avg.</a:t>
            </a:r>
            <a:r>
              <a:rPr kumimoji="0" lang="en-GB" sz="2800" b="0" i="0" u="none" strike="noStrike" cap="none" spc="0" normalizeH="0" dirty="0">
                <a:ln>
                  <a:noFill/>
                </a:ln>
                <a:solidFill>
                  <a:schemeClr val="bg2">
                    <a:lumMod val="10000"/>
                  </a:schemeClr>
                </a:solidFill>
                <a:effectLst/>
                <a:uFillTx/>
                <a:latin typeface="+mn-lt"/>
                <a:ea typeface="+mn-ea"/>
                <a:cs typeface="+mn-cs"/>
                <a:sym typeface="Helvetica Neue"/>
              </a:rPr>
              <a:t> squared distance from the boundary</a:t>
            </a:r>
            <a:br>
              <a:rPr kumimoji="0" lang="en-GB" sz="2800" b="0" i="0" u="none" strike="noStrike" cap="none" spc="0" normalizeH="0" baseline="0" dirty="0">
                <a:ln>
                  <a:noFill/>
                </a:ln>
                <a:solidFill>
                  <a:schemeClr val="bg2">
                    <a:lumMod val="10000"/>
                  </a:schemeClr>
                </a:solidFill>
                <a:effectLst/>
                <a:uFillTx/>
                <a:latin typeface="+mn-lt"/>
                <a:ea typeface="+mn-ea"/>
                <a:cs typeface="+mn-cs"/>
                <a:sym typeface="Helvetica Neue"/>
              </a:rPr>
            </a:br>
            <a:r>
              <a:rPr kumimoji="0" lang="en-GB" sz="2800" b="0" i="0" u="none" strike="noStrike" cap="none" spc="0" normalizeH="0" baseline="0" dirty="0">
                <a:ln>
                  <a:noFill/>
                </a:ln>
                <a:solidFill>
                  <a:schemeClr val="bg2">
                    <a:lumMod val="10000"/>
                  </a:schemeClr>
                </a:solidFill>
                <a:effectLst/>
                <a:uFillTx/>
                <a:latin typeface="+mn-lt"/>
                <a:ea typeface="+mn-ea"/>
                <a:cs typeface="+mn-cs"/>
                <a:sym typeface="Helvetica Neue"/>
              </a:rPr>
              <a:t> </a:t>
            </a:r>
          </a:p>
        </p:txBody>
      </p:sp>
      <p:pic>
        <p:nvPicPr>
          <p:cNvPr id="46" name="Immagine 45">
            <a:extLst>
              <a:ext uri="{FF2B5EF4-FFF2-40B4-BE49-F238E27FC236}">
                <a16:creationId xmlns:a16="http://schemas.microsoft.com/office/drawing/2014/main" id="{C7A0FA7B-93E0-10E2-5E0F-6E80570C5B37}"/>
              </a:ext>
            </a:extLst>
          </p:cNvPr>
          <p:cNvPicPr>
            <a:picLocks noChangeAspect="1"/>
          </p:cNvPicPr>
          <p:nvPr/>
        </p:nvPicPr>
        <p:blipFill>
          <a:blip r:embed="rId7"/>
          <a:stretch>
            <a:fillRect/>
          </a:stretch>
        </p:blipFill>
        <p:spPr>
          <a:xfrm>
            <a:off x="3237808" y="8505584"/>
            <a:ext cx="4394200" cy="1054100"/>
          </a:xfrm>
          <a:prstGeom prst="rect">
            <a:avLst/>
          </a:prstGeom>
        </p:spPr>
      </p:pic>
      <p:sp>
        <p:nvSpPr>
          <p:cNvPr id="47" name="Linea di collegamento">
            <a:extLst>
              <a:ext uri="{FF2B5EF4-FFF2-40B4-BE49-F238E27FC236}">
                <a16:creationId xmlns:a16="http://schemas.microsoft.com/office/drawing/2014/main" id="{60EB3F1F-BD9E-E850-8756-6CFE61FE7673}"/>
              </a:ext>
            </a:extLst>
          </p:cNvPr>
          <p:cNvSpPr/>
          <p:nvPr/>
        </p:nvSpPr>
        <p:spPr>
          <a:xfrm rot="8793948">
            <a:off x="1817166" y="6661044"/>
            <a:ext cx="2941605" cy="1547594"/>
          </a:xfrm>
          <a:custGeom>
            <a:avLst/>
            <a:gdLst/>
            <a:ahLst/>
            <a:cxnLst>
              <a:cxn ang="0">
                <a:pos x="wd2" y="hd2"/>
              </a:cxn>
              <a:cxn ang="5400000">
                <a:pos x="wd2" y="hd2"/>
              </a:cxn>
              <a:cxn ang="10800000">
                <a:pos x="wd2" y="hd2"/>
              </a:cxn>
              <a:cxn ang="16200000">
                <a:pos x="wd2" y="hd2"/>
              </a:cxn>
            </a:cxnLst>
            <a:rect l="0" t="0" r="r" b="b"/>
            <a:pathLst>
              <a:path w="18069" h="20081" extrusionOk="0">
                <a:moveTo>
                  <a:pt x="18069" y="19788"/>
                </a:moveTo>
                <a:cubicBezTo>
                  <a:pt x="1725" y="21600"/>
                  <a:pt x="-3531" y="15004"/>
                  <a:pt x="2300" y="0"/>
                </a:cubicBezTo>
              </a:path>
            </a:pathLst>
          </a:custGeom>
          <a:ln w="25400">
            <a:solidFill>
              <a:srgbClr val="000000"/>
            </a:solidFill>
            <a:miter lim="400000"/>
            <a:headEnd type="stealth"/>
          </a:ln>
          <a:scene3d>
            <a:camera prst="orthographicFront">
              <a:rot lat="0" lon="10800000" rev="0"/>
            </a:camera>
            <a:lightRig rig="threePt" dir="t"/>
          </a:scene3d>
        </p:spPr>
        <p:txBody>
          <a:bodyPr/>
          <a:lstStyle/>
          <a:p>
            <a:endParaRPr/>
          </a:p>
        </p:txBody>
      </p:sp>
      <p:grpSp>
        <p:nvGrpSpPr>
          <p:cNvPr id="55" name="Gruppo 54">
            <a:extLst>
              <a:ext uri="{FF2B5EF4-FFF2-40B4-BE49-F238E27FC236}">
                <a16:creationId xmlns:a16="http://schemas.microsoft.com/office/drawing/2014/main" id="{0D02CB3B-A3F3-2BD1-DECF-9541C1B2CC0C}"/>
              </a:ext>
            </a:extLst>
          </p:cNvPr>
          <p:cNvGrpSpPr/>
          <p:nvPr/>
        </p:nvGrpSpPr>
        <p:grpSpPr>
          <a:xfrm>
            <a:off x="12661353" y="6791750"/>
            <a:ext cx="11237850" cy="3925361"/>
            <a:chOff x="12661353" y="6791750"/>
            <a:chExt cx="11237850" cy="3925361"/>
          </a:xfrm>
        </p:grpSpPr>
        <p:grpSp>
          <p:nvGrpSpPr>
            <p:cNvPr id="44" name="Gruppo 43">
              <a:extLst>
                <a:ext uri="{FF2B5EF4-FFF2-40B4-BE49-F238E27FC236}">
                  <a16:creationId xmlns:a16="http://schemas.microsoft.com/office/drawing/2014/main" id="{485DC438-46AD-D84B-8F4F-36149F16841D}"/>
                </a:ext>
              </a:extLst>
            </p:cNvPr>
            <p:cNvGrpSpPr/>
            <p:nvPr/>
          </p:nvGrpSpPr>
          <p:grpSpPr>
            <a:xfrm>
              <a:off x="12661353" y="6791750"/>
              <a:ext cx="9329475" cy="3925361"/>
              <a:chOff x="12661353" y="6791750"/>
              <a:chExt cx="9329475" cy="3925361"/>
            </a:xfrm>
          </p:grpSpPr>
          <p:sp>
            <p:nvSpPr>
              <p:cNvPr id="33" name="Rettangolo arrotondato">
                <a:extLst>
                  <a:ext uri="{FF2B5EF4-FFF2-40B4-BE49-F238E27FC236}">
                    <a16:creationId xmlns:a16="http://schemas.microsoft.com/office/drawing/2014/main" id="{6A01ADDC-7FFA-EADD-8AFC-8D95E8D3B0E3}"/>
                  </a:ext>
                </a:extLst>
              </p:cNvPr>
              <p:cNvSpPr/>
              <p:nvPr/>
            </p:nvSpPr>
            <p:spPr>
              <a:xfrm>
                <a:off x="13112067" y="7923398"/>
                <a:ext cx="496345" cy="630368"/>
              </a:xfrm>
              <a:prstGeom prst="roundRect">
                <a:avLst>
                  <a:gd name="adj" fmla="val 17007"/>
                </a:avLst>
              </a:prstGeom>
              <a:solidFill>
                <a:schemeClr val="accent5">
                  <a:hueOff val="-152895"/>
                  <a:lumOff val="12368"/>
                  <a:alpha val="20000"/>
                </a:scheme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5" name="Rettangolo arrotondato">
                <a:extLst>
                  <a:ext uri="{FF2B5EF4-FFF2-40B4-BE49-F238E27FC236}">
                    <a16:creationId xmlns:a16="http://schemas.microsoft.com/office/drawing/2014/main" id="{07D60550-F74F-4BEA-FC99-2708D0F9796C}"/>
                  </a:ext>
                </a:extLst>
              </p:cNvPr>
              <p:cNvSpPr/>
              <p:nvPr/>
            </p:nvSpPr>
            <p:spPr>
              <a:xfrm>
                <a:off x="12661353" y="6791750"/>
                <a:ext cx="496345" cy="630368"/>
              </a:xfrm>
              <a:prstGeom prst="roundRect">
                <a:avLst>
                  <a:gd name="adj" fmla="val 17007"/>
                </a:avLst>
              </a:prstGeom>
              <a:solidFill>
                <a:schemeClr val="accent5">
                  <a:hueOff val="-152895"/>
                  <a:lumOff val="12368"/>
                  <a:alpha val="20000"/>
                </a:scheme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40" name="Rettangolo arrotondato">
                <a:extLst>
                  <a:ext uri="{FF2B5EF4-FFF2-40B4-BE49-F238E27FC236}">
                    <a16:creationId xmlns:a16="http://schemas.microsoft.com/office/drawing/2014/main" id="{43CBA0B0-8FCF-73FB-7BE1-561B2225354B}"/>
                  </a:ext>
                </a:extLst>
              </p:cNvPr>
              <p:cNvSpPr/>
              <p:nvPr/>
            </p:nvSpPr>
            <p:spPr>
              <a:xfrm>
                <a:off x="19142609" y="8926675"/>
                <a:ext cx="2848219" cy="608761"/>
              </a:xfrm>
              <a:prstGeom prst="roundRect">
                <a:avLst>
                  <a:gd name="adj" fmla="val 17007"/>
                </a:avLst>
              </a:prstGeom>
              <a:solidFill>
                <a:schemeClr val="accent5">
                  <a:hueOff val="-152895"/>
                  <a:lumOff val="12368"/>
                  <a:alpha val="20000"/>
                </a:scheme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7" name="Linea di collegamento">
                <a:extLst>
                  <a:ext uri="{FF2B5EF4-FFF2-40B4-BE49-F238E27FC236}">
                    <a16:creationId xmlns:a16="http://schemas.microsoft.com/office/drawing/2014/main" id="{9F48C366-8E70-60E3-CFE4-5FB526A4CB03}"/>
                  </a:ext>
                </a:extLst>
              </p:cNvPr>
              <p:cNvSpPr/>
              <p:nvPr/>
            </p:nvSpPr>
            <p:spPr>
              <a:xfrm>
                <a:off x="12909584" y="8495794"/>
                <a:ext cx="1397655" cy="682692"/>
              </a:xfrm>
              <a:custGeom>
                <a:avLst/>
                <a:gdLst/>
                <a:ahLst/>
                <a:cxnLst>
                  <a:cxn ang="0">
                    <a:pos x="wd2" y="hd2"/>
                  </a:cxn>
                  <a:cxn ang="5400000">
                    <a:pos x="wd2" y="hd2"/>
                  </a:cxn>
                  <a:cxn ang="10800000">
                    <a:pos x="wd2" y="hd2"/>
                  </a:cxn>
                  <a:cxn ang="16200000">
                    <a:pos x="wd2" y="hd2"/>
                  </a:cxn>
                </a:cxnLst>
                <a:rect l="0" t="0" r="r" b="b"/>
                <a:pathLst>
                  <a:path w="17651" h="21600" extrusionOk="0">
                    <a:moveTo>
                      <a:pt x="17651" y="21600"/>
                    </a:moveTo>
                    <a:cubicBezTo>
                      <a:pt x="864" y="20422"/>
                      <a:pt x="-3949" y="13222"/>
                      <a:pt x="3213" y="0"/>
                    </a:cubicBezTo>
                  </a:path>
                </a:pathLst>
              </a:custGeom>
              <a:ln w="25400">
                <a:solidFill>
                  <a:srgbClr val="000000"/>
                </a:solidFill>
                <a:miter lim="400000"/>
                <a:headEnd type="stealth"/>
              </a:ln>
            </p:spPr>
            <p:txBody>
              <a:bodyPr/>
              <a:lstStyle/>
              <a:p>
                <a:endParaRPr/>
              </a:p>
            </p:txBody>
          </p:sp>
          <p:sp>
            <p:nvSpPr>
              <p:cNvPr id="38" name="CasellaDiTesto 37">
                <a:extLst>
                  <a:ext uri="{FF2B5EF4-FFF2-40B4-BE49-F238E27FC236}">
                    <a16:creationId xmlns:a16="http://schemas.microsoft.com/office/drawing/2014/main" id="{1FE33EA9-8D20-DD06-B807-8646B0F04CA8}"/>
                  </a:ext>
                </a:extLst>
              </p:cNvPr>
              <p:cNvSpPr txBox="1"/>
              <p:nvPr/>
            </p:nvSpPr>
            <p:spPr>
              <a:xfrm>
                <a:off x="14412258" y="8890970"/>
                <a:ext cx="4591000" cy="182614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GB" sz="2800" b="0" i="0" u="none" strike="noStrike" cap="none" spc="0" normalizeH="0" baseline="0" dirty="0">
                    <a:ln>
                      <a:noFill/>
                    </a:ln>
                    <a:solidFill>
                      <a:schemeClr val="bg2">
                        <a:lumMod val="10000"/>
                      </a:schemeClr>
                    </a:solidFill>
                    <a:effectLst/>
                    <a:uFillTx/>
                    <a:latin typeface="+mn-lt"/>
                    <a:ea typeface="+mn-ea"/>
                    <a:cs typeface="+mn-cs"/>
                    <a:sym typeface="Helvetica Neue"/>
                  </a:rPr>
                  <a:t>terms related to the support</a:t>
                </a:r>
                <a:br>
                  <a:rPr kumimoji="0" lang="en-GB" sz="2800" b="0" i="0" u="none" strike="noStrike" cap="none" spc="0" normalizeH="0" baseline="0" dirty="0">
                    <a:ln>
                      <a:noFill/>
                    </a:ln>
                    <a:solidFill>
                      <a:schemeClr val="bg2">
                        <a:lumMod val="10000"/>
                      </a:schemeClr>
                    </a:solidFill>
                    <a:effectLst/>
                    <a:uFillTx/>
                    <a:latin typeface="+mn-lt"/>
                    <a:ea typeface="+mn-ea"/>
                    <a:cs typeface="+mn-cs"/>
                    <a:sym typeface="Helvetica Neue"/>
                  </a:rPr>
                </a:br>
                <a:endParaRPr kumimoji="0" lang="en-GB" sz="2800" b="0" i="0" u="none" strike="noStrike" cap="none" spc="0" normalizeH="0" baseline="0" dirty="0">
                  <a:ln>
                    <a:noFill/>
                  </a:ln>
                  <a:solidFill>
                    <a:schemeClr val="bg2">
                      <a:lumMod val="10000"/>
                    </a:schemeClr>
                  </a:solidFill>
                  <a:effectLst/>
                  <a:uFillTx/>
                  <a:latin typeface="+mn-lt"/>
                  <a:ea typeface="+mn-ea"/>
                  <a:cs typeface="+mn-cs"/>
                  <a:sym typeface="Helvetica Neue"/>
                </a:endParaRPr>
              </a:p>
              <a:p>
                <a:pPr marL="0" marR="0" indent="0" algn="ctr" defTabSz="2438338" rtl="0" fontAlgn="auto" latinLnBrk="0" hangingPunct="0">
                  <a:lnSpc>
                    <a:spcPct val="100000"/>
                  </a:lnSpc>
                  <a:spcBef>
                    <a:spcPts val="0"/>
                  </a:spcBef>
                  <a:spcAft>
                    <a:spcPts val="0"/>
                  </a:spcAft>
                  <a:buClrTx/>
                  <a:buSzTx/>
                  <a:buFontTx/>
                  <a:buNone/>
                  <a:tabLst/>
                </a:pPr>
                <a:endParaRPr lang="en-GB" sz="2800" dirty="0">
                  <a:solidFill>
                    <a:schemeClr val="bg2">
                      <a:lumMod val="10000"/>
                    </a:schemeClr>
                  </a:solidFill>
                </a:endParaRPr>
              </a:p>
              <a:p>
                <a:pPr marL="0" marR="0" indent="0" algn="ctr" defTabSz="2438338" rtl="0" fontAlgn="auto" latinLnBrk="0" hangingPunct="0">
                  <a:lnSpc>
                    <a:spcPct val="100000"/>
                  </a:lnSpc>
                  <a:spcBef>
                    <a:spcPts val="0"/>
                  </a:spcBef>
                  <a:spcAft>
                    <a:spcPts val="0"/>
                  </a:spcAft>
                  <a:buClrTx/>
                  <a:buSzTx/>
                  <a:buFontTx/>
                  <a:buNone/>
                  <a:tabLst/>
                </a:pPr>
                <a:endParaRPr kumimoji="0" lang="en-GB" sz="2800" b="0" i="0" u="none" strike="noStrike" cap="none" spc="0" normalizeH="0" baseline="0" dirty="0">
                  <a:ln>
                    <a:noFill/>
                  </a:ln>
                  <a:solidFill>
                    <a:schemeClr val="bg2">
                      <a:lumMod val="10000"/>
                    </a:schemeClr>
                  </a:solidFill>
                  <a:effectLst/>
                  <a:uFillTx/>
                  <a:latin typeface="+mn-lt"/>
                  <a:ea typeface="+mn-ea"/>
                  <a:cs typeface="+mn-cs"/>
                  <a:sym typeface="Helvetica Neue"/>
                </a:endParaRPr>
              </a:p>
            </p:txBody>
          </p:sp>
          <p:pic>
            <p:nvPicPr>
              <p:cNvPr id="39" name="Immagine 38">
                <a:extLst>
                  <a:ext uri="{FF2B5EF4-FFF2-40B4-BE49-F238E27FC236}">
                    <a16:creationId xmlns:a16="http://schemas.microsoft.com/office/drawing/2014/main" id="{AB7080ED-F5C2-B3B8-4F65-47F5FF700773}"/>
                  </a:ext>
                </a:extLst>
              </p:cNvPr>
              <p:cNvPicPr>
                <a:picLocks noChangeAspect="1"/>
              </p:cNvPicPr>
              <p:nvPr/>
            </p:nvPicPr>
            <p:blipFill>
              <a:blip r:embed="rId8"/>
              <a:stretch>
                <a:fillRect/>
              </a:stretch>
            </p:blipFill>
            <p:spPr>
              <a:xfrm>
                <a:off x="19247628" y="9046906"/>
                <a:ext cx="2743200" cy="368300"/>
              </a:xfrm>
              <a:prstGeom prst="rect">
                <a:avLst/>
              </a:prstGeom>
            </p:spPr>
          </p:pic>
        </p:grpSp>
        <p:sp>
          <p:nvSpPr>
            <p:cNvPr id="52" name="CasellaDiTesto 51">
              <a:extLst>
                <a:ext uri="{FF2B5EF4-FFF2-40B4-BE49-F238E27FC236}">
                  <a16:creationId xmlns:a16="http://schemas.microsoft.com/office/drawing/2014/main" id="{678F8BB8-6F47-1991-1209-A79C2D8AADB0}"/>
                </a:ext>
              </a:extLst>
            </p:cNvPr>
            <p:cNvSpPr txBox="1"/>
            <p:nvPr/>
          </p:nvSpPr>
          <p:spPr>
            <a:xfrm>
              <a:off x="20082453" y="9655667"/>
              <a:ext cx="3816750"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GB" sz="2800" b="0" i="0" u="none" strike="noStrike" cap="none" spc="0" normalizeH="0" baseline="0" dirty="0">
                  <a:ln>
                    <a:noFill/>
                  </a:ln>
                  <a:solidFill>
                    <a:schemeClr val="bg2">
                      <a:lumMod val="10000"/>
                    </a:schemeClr>
                  </a:solidFill>
                  <a:effectLst/>
                  <a:uFillTx/>
                  <a:latin typeface="+mn-lt"/>
                  <a:ea typeface="+mn-ea"/>
                  <a:cs typeface="+mn-cs"/>
                  <a:sym typeface="Helvetica Neue"/>
                </a:rPr>
                <a:t>recovers known results</a:t>
              </a:r>
              <a:br>
                <a:rPr kumimoji="0" lang="en-GB" sz="2800" b="0" i="0" u="none" strike="noStrike" cap="none" spc="0" normalizeH="0" baseline="0" dirty="0">
                  <a:ln>
                    <a:noFill/>
                  </a:ln>
                  <a:solidFill>
                    <a:schemeClr val="bg2">
                      <a:lumMod val="10000"/>
                    </a:schemeClr>
                  </a:solidFill>
                  <a:effectLst/>
                  <a:uFillTx/>
                  <a:latin typeface="+mn-lt"/>
                  <a:ea typeface="+mn-ea"/>
                  <a:cs typeface="+mn-cs"/>
                  <a:sym typeface="Helvetica Neue"/>
                </a:rPr>
              </a:br>
              <a:r>
                <a:rPr kumimoji="0" lang="en-GB" sz="2800" b="0" i="0" u="none" strike="noStrike" cap="none" spc="0" normalizeH="0" baseline="0" dirty="0">
                  <a:ln>
                    <a:noFill/>
                  </a:ln>
                  <a:solidFill>
                    <a:schemeClr val="bg2">
                      <a:lumMod val="10000"/>
                    </a:schemeClr>
                  </a:solidFill>
                  <a:effectLst/>
                  <a:uFillTx/>
                  <a:latin typeface="+mn-lt"/>
                  <a:ea typeface="+mn-ea"/>
                  <a:cs typeface="+mn-cs"/>
                  <a:sym typeface="Helvetica Neue"/>
                </a:rPr>
                <a:t>when                </a:t>
              </a:r>
            </a:p>
          </p:txBody>
        </p:sp>
        <p:pic>
          <p:nvPicPr>
            <p:cNvPr id="54" name="Immagine 53">
              <a:extLst>
                <a:ext uri="{FF2B5EF4-FFF2-40B4-BE49-F238E27FC236}">
                  <a16:creationId xmlns:a16="http://schemas.microsoft.com/office/drawing/2014/main" id="{B6B2763C-F9F8-EEF4-7D38-AE924484B830}"/>
                </a:ext>
              </a:extLst>
            </p:cNvPr>
            <p:cNvPicPr>
              <a:picLocks noChangeAspect="1"/>
            </p:cNvPicPr>
            <p:nvPr/>
          </p:nvPicPr>
          <p:blipFill>
            <a:blip r:embed="rId9"/>
            <a:stretch>
              <a:fillRect/>
            </a:stretch>
          </p:blipFill>
          <p:spPr>
            <a:xfrm>
              <a:off x="21772825" y="10236313"/>
              <a:ext cx="1968500" cy="317500"/>
            </a:xfrm>
            <a:prstGeom prst="rect">
              <a:avLst/>
            </a:prstGeom>
          </p:spPr>
        </p:pic>
      </p:grpSp>
      <p:grpSp>
        <p:nvGrpSpPr>
          <p:cNvPr id="60" name="Gruppo 59">
            <a:extLst>
              <a:ext uri="{FF2B5EF4-FFF2-40B4-BE49-F238E27FC236}">
                <a16:creationId xmlns:a16="http://schemas.microsoft.com/office/drawing/2014/main" id="{17A5735E-FE75-71A9-2543-40E20E77A4BA}"/>
              </a:ext>
            </a:extLst>
          </p:cNvPr>
          <p:cNvGrpSpPr/>
          <p:nvPr/>
        </p:nvGrpSpPr>
        <p:grpSpPr>
          <a:xfrm>
            <a:off x="1106451" y="11001535"/>
            <a:ext cx="19532149" cy="2220504"/>
            <a:chOff x="1106451" y="11001535"/>
            <a:chExt cx="19532149" cy="2220504"/>
          </a:xfrm>
        </p:grpSpPr>
        <p:sp>
          <p:nvSpPr>
            <p:cNvPr id="56" name="CasellaDiTesto 55">
              <a:extLst>
                <a:ext uri="{FF2B5EF4-FFF2-40B4-BE49-F238E27FC236}">
                  <a16:creationId xmlns:a16="http://schemas.microsoft.com/office/drawing/2014/main" id="{7BB4F020-5CEB-0B2C-A535-9C3D8208A00C}"/>
                </a:ext>
              </a:extLst>
            </p:cNvPr>
            <p:cNvSpPr txBox="1"/>
            <p:nvPr/>
          </p:nvSpPr>
          <p:spPr>
            <a:xfrm>
              <a:off x="1106451" y="11149784"/>
              <a:ext cx="13779500"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GB" sz="3200" b="1" i="0" u="none" strike="noStrike" cap="none" spc="0" normalizeH="0" baseline="0" dirty="0">
                  <a:ln>
                    <a:noFill/>
                  </a:ln>
                  <a:solidFill>
                    <a:schemeClr val="bg2">
                      <a:lumMod val="10000"/>
                    </a:schemeClr>
                  </a:solidFill>
                  <a:effectLst/>
                  <a:uFillTx/>
                  <a:latin typeface="+mn-lt"/>
                  <a:ea typeface="+mn-ea"/>
                  <a:cs typeface="+mn-cs"/>
                  <a:sym typeface="Helvetica Neue"/>
                </a:rPr>
                <a:t>Idea: </a:t>
              </a:r>
            </a:p>
          </p:txBody>
        </p:sp>
        <p:pic>
          <p:nvPicPr>
            <p:cNvPr id="57" name="Immagine 56">
              <a:extLst>
                <a:ext uri="{FF2B5EF4-FFF2-40B4-BE49-F238E27FC236}">
                  <a16:creationId xmlns:a16="http://schemas.microsoft.com/office/drawing/2014/main" id="{78051B62-65DB-E9DF-84B8-6745F0B569B2}"/>
                </a:ext>
              </a:extLst>
            </p:cNvPr>
            <p:cNvPicPr>
              <a:picLocks noChangeAspect="1"/>
            </p:cNvPicPr>
            <p:nvPr/>
          </p:nvPicPr>
          <p:blipFill>
            <a:blip r:embed="rId10"/>
            <a:stretch>
              <a:fillRect/>
            </a:stretch>
          </p:blipFill>
          <p:spPr>
            <a:xfrm>
              <a:off x="2130913" y="11177007"/>
              <a:ext cx="14541031" cy="934780"/>
            </a:xfrm>
            <a:prstGeom prst="rect">
              <a:avLst/>
            </a:prstGeom>
          </p:spPr>
        </p:pic>
        <p:sp>
          <p:nvSpPr>
            <p:cNvPr id="58" name="CasellaDiTesto 57">
              <a:extLst>
                <a:ext uri="{FF2B5EF4-FFF2-40B4-BE49-F238E27FC236}">
                  <a16:creationId xmlns:a16="http://schemas.microsoft.com/office/drawing/2014/main" id="{06E3395A-3895-FD59-E5CE-B9F47DD11A49}"/>
                </a:ext>
              </a:extLst>
            </p:cNvPr>
            <p:cNvSpPr txBox="1"/>
            <p:nvPr/>
          </p:nvSpPr>
          <p:spPr>
            <a:xfrm>
              <a:off x="11969712" y="12087436"/>
              <a:ext cx="5124801"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n-GB" dirty="0">
                  <a:solidFill>
                    <a:srgbClr val="FF0000"/>
                  </a:solidFill>
                </a:rPr>
                <a:t>maximum of tangent affine functions</a:t>
              </a:r>
              <a:endParaRPr kumimoji="0" lang="en-GB" sz="2400" b="0" i="0" u="none" strike="noStrike" cap="none" spc="0" normalizeH="0" baseline="0" dirty="0">
                <a:ln>
                  <a:noFill/>
                </a:ln>
                <a:solidFill>
                  <a:srgbClr val="FF0000"/>
                </a:solidFill>
                <a:effectLst/>
                <a:uFillTx/>
                <a:latin typeface="+mn-lt"/>
                <a:ea typeface="+mn-ea"/>
                <a:cs typeface="+mn-cs"/>
                <a:sym typeface="Helvetica Neue"/>
              </a:endParaRPr>
            </a:p>
          </p:txBody>
        </p:sp>
        <p:pic>
          <p:nvPicPr>
            <p:cNvPr id="59" name="Immagine 58">
              <a:extLst>
                <a:ext uri="{FF2B5EF4-FFF2-40B4-BE49-F238E27FC236}">
                  <a16:creationId xmlns:a16="http://schemas.microsoft.com/office/drawing/2014/main" id="{0C9B04F2-5072-7ECC-28B0-CE4B0DE251B4}"/>
                </a:ext>
              </a:extLst>
            </p:cNvPr>
            <p:cNvPicPr>
              <a:picLocks noChangeAspect="1"/>
            </p:cNvPicPr>
            <p:nvPr/>
          </p:nvPicPr>
          <p:blipFill>
            <a:blip r:embed="rId11"/>
            <a:srcRect l="20712" t="5013" r="13905" b="17550"/>
            <a:stretch>
              <a:fillRect/>
            </a:stretch>
          </p:blipFill>
          <p:spPr>
            <a:xfrm>
              <a:off x="17317447" y="11001535"/>
              <a:ext cx="3321153" cy="2220504"/>
            </a:xfrm>
            <a:prstGeom prst="rect">
              <a:avLst/>
            </a:prstGeom>
          </p:spPr>
        </p:pic>
      </p:grpSp>
      <p:sp>
        <p:nvSpPr>
          <p:cNvPr id="61" name="Rettangolo 60">
            <a:extLst>
              <a:ext uri="{FF2B5EF4-FFF2-40B4-BE49-F238E27FC236}">
                <a16:creationId xmlns:a16="http://schemas.microsoft.com/office/drawing/2014/main" id="{F9AF35A7-FF86-71C1-A8F0-E2B02EE8E802}"/>
              </a:ext>
            </a:extLst>
          </p:cNvPr>
          <p:cNvSpPr/>
          <p:nvPr/>
        </p:nvSpPr>
        <p:spPr>
          <a:xfrm>
            <a:off x="1174573" y="10751393"/>
            <a:ext cx="22142450" cy="61991"/>
          </a:xfrm>
          <a:prstGeom prst="rect">
            <a:avLst/>
          </a:prstGeom>
          <a:solidFill>
            <a:schemeClr val="tx2">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179983525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1"/>
                                        </p:tgtEl>
                                        <p:attrNameLst>
                                          <p:attrName>style.visibility</p:attrName>
                                        </p:attrNameLst>
                                      </p:cBhvr>
                                      <p:to>
                                        <p:strVal val="visible"/>
                                      </p:to>
                                    </p:set>
                                  </p:childTnLst>
                                </p:cTn>
                              </p:par>
                              <p:par>
                                <p:cTn id="23" presetID="1" presetClass="entr" presetSubtype="0" fill="hold" grpId="1" nodeType="withEffect">
                                  <p:stCondLst>
                                    <p:cond delay="0"/>
                                  </p:stCondLst>
                                  <p:childTnLst>
                                    <p:set>
                                      <p:cBhvr>
                                        <p:cTn id="24"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7" grpId="0" animBg="1"/>
      <p:bldP spid="61" grpId="0" animBg="1"/>
      <p:bldP spid="61"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78E8D9-70A5-7AE7-4165-2FF795897A49}"/>
            </a:ext>
          </a:extLst>
        </p:cNvPr>
        <p:cNvGrpSpPr/>
        <p:nvPr/>
      </p:nvGrpSpPr>
      <p:grpSpPr>
        <a:xfrm>
          <a:off x="0" y="0"/>
          <a:ext cx="0" cy="0"/>
          <a:chOff x="0" y="0"/>
          <a:chExt cx="0" cy="0"/>
        </a:xfrm>
      </p:grpSpPr>
      <p:sp>
        <p:nvSpPr>
          <p:cNvPr id="28" name="Rettangolo arrotondato">
            <a:extLst>
              <a:ext uri="{FF2B5EF4-FFF2-40B4-BE49-F238E27FC236}">
                <a16:creationId xmlns:a16="http://schemas.microsoft.com/office/drawing/2014/main" id="{AFC97A76-BD8D-EC4C-1298-4777109410DA}"/>
              </a:ext>
            </a:extLst>
          </p:cNvPr>
          <p:cNvSpPr/>
          <p:nvPr/>
        </p:nvSpPr>
        <p:spPr>
          <a:xfrm>
            <a:off x="9531780" y="6274149"/>
            <a:ext cx="1528526" cy="992922"/>
          </a:xfrm>
          <a:prstGeom prst="roundRect">
            <a:avLst>
              <a:gd name="adj" fmla="val 17007"/>
            </a:avLst>
          </a:prstGeom>
          <a:solidFill>
            <a:schemeClr val="accent3">
              <a:lumMod val="40000"/>
              <a:lumOff val="60000"/>
              <a:alpha val="20000"/>
            </a:scheme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dirty="0"/>
          </a:p>
        </p:txBody>
      </p:sp>
      <p:sp>
        <p:nvSpPr>
          <p:cNvPr id="25" name="Rettangolo arrotondato">
            <a:extLst>
              <a:ext uri="{FF2B5EF4-FFF2-40B4-BE49-F238E27FC236}">
                <a16:creationId xmlns:a16="http://schemas.microsoft.com/office/drawing/2014/main" id="{6603924B-730D-E41D-3232-FFFBEE84F336}"/>
              </a:ext>
            </a:extLst>
          </p:cNvPr>
          <p:cNvSpPr/>
          <p:nvPr/>
        </p:nvSpPr>
        <p:spPr>
          <a:xfrm>
            <a:off x="11060306" y="6274150"/>
            <a:ext cx="4019008" cy="992923"/>
          </a:xfrm>
          <a:prstGeom prst="roundRect">
            <a:avLst>
              <a:gd name="adj" fmla="val 17007"/>
            </a:avLst>
          </a:prstGeom>
          <a:solidFill>
            <a:schemeClr val="accent1">
              <a:lumMod val="40000"/>
              <a:lumOff val="60000"/>
              <a:alpha val="20000"/>
            </a:scheme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7" name="Rettangolo arrotondato">
            <a:extLst>
              <a:ext uri="{FF2B5EF4-FFF2-40B4-BE49-F238E27FC236}">
                <a16:creationId xmlns:a16="http://schemas.microsoft.com/office/drawing/2014/main" id="{C8E78A69-CBA8-5943-6689-D88EDEBEDBC2}"/>
              </a:ext>
            </a:extLst>
          </p:cNvPr>
          <p:cNvSpPr/>
          <p:nvPr/>
        </p:nvSpPr>
        <p:spPr>
          <a:xfrm>
            <a:off x="14388461" y="4194176"/>
            <a:ext cx="2253098" cy="620788"/>
          </a:xfrm>
          <a:prstGeom prst="roundRect">
            <a:avLst>
              <a:gd name="adj" fmla="val 17007"/>
            </a:avLst>
          </a:prstGeom>
          <a:solidFill>
            <a:schemeClr val="accent1">
              <a:lumMod val="40000"/>
              <a:lumOff val="60000"/>
              <a:alpha val="20000"/>
            </a:scheme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 name="Titolo 1">
            <a:extLst>
              <a:ext uri="{FF2B5EF4-FFF2-40B4-BE49-F238E27FC236}">
                <a16:creationId xmlns:a16="http://schemas.microsoft.com/office/drawing/2014/main" id="{D481A5B5-918D-E19C-1AE3-B014FE1A1DB0}"/>
              </a:ext>
            </a:extLst>
          </p:cNvPr>
          <p:cNvSpPr>
            <a:spLocks noGrp="1"/>
          </p:cNvSpPr>
          <p:nvPr>
            <p:ph type="title"/>
          </p:nvPr>
        </p:nvSpPr>
        <p:spPr/>
        <p:txBody>
          <a:bodyPr/>
          <a:lstStyle/>
          <a:p>
            <a:r>
              <a:rPr lang="en-GB" dirty="0"/>
              <a:t>Main results</a:t>
            </a:r>
          </a:p>
        </p:txBody>
      </p:sp>
      <p:sp>
        <p:nvSpPr>
          <p:cNvPr id="3" name="Segnaposto testo 2">
            <a:extLst>
              <a:ext uri="{FF2B5EF4-FFF2-40B4-BE49-F238E27FC236}">
                <a16:creationId xmlns:a16="http://schemas.microsoft.com/office/drawing/2014/main" id="{69ADB68C-420B-5143-57B7-0FBBC70E9917}"/>
              </a:ext>
            </a:extLst>
          </p:cNvPr>
          <p:cNvSpPr>
            <a:spLocks noGrp="1"/>
          </p:cNvSpPr>
          <p:nvPr>
            <p:ph type="body" sz="quarter" idx="21"/>
          </p:nvPr>
        </p:nvSpPr>
        <p:spPr/>
        <p:txBody>
          <a:bodyPr/>
          <a:lstStyle/>
          <a:p>
            <a:r>
              <a:rPr lang="en-GB" dirty="0"/>
              <a:t>Duality results for DR infinite horizon control</a:t>
            </a:r>
          </a:p>
        </p:txBody>
      </p:sp>
      <p:sp>
        <p:nvSpPr>
          <p:cNvPr id="5" name="Segnaposto numero diapositiva 4">
            <a:extLst>
              <a:ext uri="{FF2B5EF4-FFF2-40B4-BE49-F238E27FC236}">
                <a16:creationId xmlns:a16="http://schemas.microsoft.com/office/drawing/2014/main" id="{7F533801-7F9D-8B15-E1F2-F4CBA6780D82}"/>
              </a:ext>
            </a:extLst>
          </p:cNvPr>
          <p:cNvSpPr>
            <a:spLocks noGrp="1"/>
          </p:cNvSpPr>
          <p:nvPr>
            <p:ph type="sldNum" sz="quarter" idx="2"/>
          </p:nvPr>
        </p:nvSpPr>
        <p:spPr/>
        <p:txBody>
          <a:bodyPr/>
          <a:lstStyle/>
          <a:p>
            <a:fld id="{86CB4B4D-7CA3-9044-876B-883B54F8677D}" type="slidenum">
              <a:rPr lang="it-CH" smtClean="0"/>
              <a:t>12</a:t>
            </a:fld>
            <a:endParaRPr lang="it-CH"/>
          </a:p>
        </p:txBody>
      </p:sp>
      <p:sp>
        <p:nvSpPr>
          <p:cNvPr id="9" name="CasellaDiTesto 8">
            <a:extLst>
              <a:ext uri="{FF2B5EF4-FFF2-40B4-BE49-F238E27FC236}">
                <a16:creationId xmlns:a16="http://schemas.microsoft.com/office/drawing/2014/main" id="{7E366AC6-95D0-D6ED-C3BA-7E2AD5BA15E7}"/>
              </a:ext>
            </a:extLst>
          </p:cNvPr>
          <p:cNvSpPr txBox="1"/>
          <p:nvPr/>
        </p:nvSpPr>
        <p:spPr>
          <a:xfrm>
            <a:off x="1149347" y="4219929"/>
            <a:ext cx="19903117" cy="59503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457200" marR="0" indent="-457200" algn="l" defTabSz="2438338" rtl="0" fontAlgn="auto" latinLnBrk="0" hangingPunct="0">
              <a:lnSpc>
                <a:spcPct val="100000"/>
              </a:lnSpc>
              <a:spcBef>
                <a:spcPts val="0"/>
              </a:spcBef>
              <a:spcAft>
                <a:spcPts val="0"/>
              </a:spcAft>
              <a:buClrTx/>
              <a:buSzTx/>
              <a:buFont typeface="Arial" panose="020B0604020202020204" pitchFamily="34" charset="0"/>
              <a:buChar char="•"/>
              <a:tabLst/>
            </a:pPr>
            <a:r>
              <a:rPr kumimoji="0" lang="en-GB" sz="3200" i="0" u="none" strike="noStrike" cap="none" spc="0" normalizeH="0" baseline="0" dirty="0">
                <a:ln>
                  <a:noFill/>
                </a:ln>
                <a:solidFill>
                  <a:schemeClr val="bg2">
                    <a:lumMod val="10000"/>
                  </a:schemeClr>
                </a:solidFill>
                <a:effectLst/>
                <a:uFillTx/>
                <a:latin typeface="+mn-lt"/>
                <a:ea typeface="+mn-ea"/>
                <a:cs typeface="+mn-cs"/>
                <a:sym typeface="Helvetica Neue"/>
              </a:rPr>
              <a:t>Our duality results for                                         do not readily apply as  </a:t>
            </a:r>
          </a:p>
        </p:txBody>
      </p:sp>
      <p:pic>
        <p:nvPicPr>
          <p:cNvPr id="10" name="Immagine 9">
            <a:extLst>
              <a:ext uri="{FF2B5EF4-FFF2-40B4-BE49-F238E27FC236}">
                <a16:creationId xmlns:a16="http://schemas.microsoft.com/office/drawing/2014/main" id="{061B3426-9EE2-440E-DD58-7E8F9604AD65}"/>
              </a:ext>
            </a:extLst>
          </p:cNvPr>
          <p:cNvPicPr>
            <a:picLocks noChangeAspect="1"/>
          </p:cNvPicPr>
          <p:nvPr/>
        </p:nvPicPr>
        <p:blipFill>
          <a:blip r:embed="rId3"/>
          <a:stretch>
            <a:fillRect/>
          </a:stretch>
        </p:blipFill>
        <p:spPr>
          <a:xfrm>
            <a:off x="5671872" y="4285585"/>
            <a:ext cx="4292600" cy="812800"/>
          </a:xfrm>
          <a:prstGeom prst="rect">
            <a:avLst/>
          </a:prstGeom>
        </p:spPr>
      </p:pic>
      <p:pic>
        <p:nvPicPr>
          <p:cNvPr id="13" name="Immagine 12">
            <a:extLst>
              <a:ext uri="{FF2B5EF4-FFF2-40B4-BE49-F238E27FC236}">
                <a16:creationId xmlns:a16="http://schemas.microsoft.com/office/drawing/2014/main" id="{B0691571-C7E4-42F5-8FE1-C05B490B0728}"/>
              </a:ext>
            </a:extLst>
          </p:cNvPr>
          <p:cNvPicPr>
            <a:picLocks noChangeAspect="1"/>
          </p:cNvPicPr>
          <p:nvPr/>
        </p:nvPicPr>
        <p:blipFill>
          <a:blip r:embed="rId4"/>
          <a:stretch>
            <a:fillRect/>
          </a:stretch>
        </p:blipFill>
        <p:spPr>
          <a:xfrm>
            <a:off x="14547047" y="4282496"/>
            <a:ext cx="1778000" cy="469900"/>
          </a:xfrm>
          <a:prstGeom prst="rect">
            <a:avLst/>
          </a:prstGeom>
        </p:spPr>
      </p:pic>
      <p:sp>
        <p:nvSpPr>
          <p:cNvPr id="14" name="Linea di collegamento">
            <a:extLst>
              <a:ext uri="{FF2B5EF4-FFF2-40B4-BE49-F238E27FC236}">
                <a16:creationId xmlns:a16="http://schemas.microsoft.com/office/drawing/2014/main" id="{2CD21976-E79C-DB61-5ACB-3A2FB099343F}"/>
              </a:ext>
            </a:extLst>
          </p:cNvPr>
          <p:cNvSpPr/>
          <p:nvPr/>
        </p:nvSpPr>
        <p:spPr>
          <a:xfrm>
            <a:off x="15304165" y="4777920"/>
            <a:ext cx="1480960" cy="1560435"/>
          </a:xfrm>
          <a:custGeom>
            <a:avLst/>
            <a:gdLst/>
            <a:ahLst/>
            <a:cxnLst>
              <a:cxn ang="0">
                <a:pos x="wd2" y="hd2"/>
              </a:cxn>
              <a:cxn ang="5400000">
                <a:pos x="wd2" y="hd2"/>
              </a:cxn>
              <a:cxn ang="10800000">
                <a:pos x="wd2" y="hd2"/>
              </a:cxn>
              <a:cxn ang="16200000">
                <a:pos x="wd2" y="hd2"/>
              </a:cxn>
            </a:cxnLst>
            <a:rect l="0" t="0" r="r" b="b"/>
            <a:pathLst>
              <a:path w="17651" h="21600" extrusionOk="0">
                <a:moveTo>
                  <a:pt x="17651" y="21600"/>
                </a:moveTo>
                <a:cubicBezTo>
                  <a:pt x="864" y="20422"/>
                  <a:pt x="-3949" y="13222"/>
                  <a:pt x="3213" y="0"/>
                </a:cubicBezTo>
              </a:path>
            </a:pathLst>
          </a:custGeom>
          <a:ln w="25400">
            <a:solidFill>
              <a:srgbClr val="000000"/>
            </a:solidFill>
            <a:miter lim="400000"/>
            <a:headEnd type="stealth"/>
          </a:ln>
          <a:scene3d>
            <a:camera prst="orthographicFront">
              <a:rot lat="0" lon="10800000" rev="0"/>
            </a:camera>
            <a:lightRig rig="threePt" dir="t"/>
          </a:scene3d>
        </p:spPr>
        <p:txBody>
          <a:bodyPr/>
          <a:lstStyle/>
          <a:p>
            <a:endParaRPr/>
          </a:p>
        </p:txBody>
      </p:sp>
      <p:sp>
        <p:nvSpPr>
          <p:cNvPr id="15" name="compact polytope">
            <a:extLst>
              <a:ext uri="{FF2B5EF4-FFF2-40B4-BE49-F238E27FC236}">
                <a16:creationId xmlns:a16="http://schemas.microsoft.com/office/drawing/2014/main" id="{F7E493B5-B5C4-0EA3-0113-DBA7CE9691F4}"/>
              </a:ext>
            </a:extLst>
          </p:cNvPr>
          <p:cNvSpPr txBox="1"/>
          <p:nvPr/>
        </p:nvSpPr>
        <p:spPr>
          <a:xfrm>
            <a:off x="2085164" y="6317806"/>
            <a:ext cx="7161106" cy="5334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l">
              <a:defRPr sz="3200">
                <a:solidFill>
                  <a:srgbClr val="000000"/>
                </a:solidFill>
              </a:defRPr>
            </a:lvl1pPr>
          </a:lstStyle>
          <a:p>
            <a:r>
              <a:rPr lang="en-US" sz="2800" dirty="0">
                <a:solidFill>
                  <a:schemeClr val="bg2">
                    <a:lumMod val="10000"/>
                  </a:schemeClr>
                </a:solidFill>
              </a:rPr>
              <a:t>we show that</a:t>
            </a:r>
          </a:p>
        </p:txBody>
      </p:sp>
      <p:pic>
        <p:nvPicPr>
          <p:cNvPr id="24" name="Immagine 23">
            <a:extLst>
              <a:ext uri="{FF2B5EF4-FFF2-40B4-BE49-F238E27FC236}">
                <a16:creationId xmlns:a16="http://schemas.microsoft.com/office/drawing/2014/main" id="{4A94FBD2-1D01-22D2-C9C1-082D4120BEA6}"/>
              </a:ext>
            </a:extLst>
          </p:cNvPr>
          <p:cNvPicPr>
            <a:picLocks noChangeAspect="1"/>
          </p:cNvPicPr>
          <p:nvPr/>
        </p:nvPicPr>
        <p:blipFill>
          <a:blip r:embed="rId5"/>
          <a:stretch>
            <a:fillRect/>
          </a:stretch>
        </p:blipFill>
        <p:spPr>
          <a:xfrm>
            <a:off x="4686124" y="6338356"/>
            <a:ext cx="10345064" cy="741770"/>
          </a:xfrm>
          <a:prstGeom prst="rect">
            <a:avLst/>
          </a:prstGeom>
        </p:spPr>
      </p:pic>
      <p:sp>
        <p:nvSpPr>
          <p:cNvPr id="27" name="compact polytope">
            <a:extLst>
              <a:ext uri="{FF2B5EF4-FFF2-40B4-BE49-F238E27FC236}">
                <a16:creationId xmlns:a16="http://schemas.microsoft.com/office/drawing/2014/main" id="{59B6BA6F-B9E0-41EE-422D-E70CF2251F04}"/>
              </a:ext>
            </a:extLst>
          </p:cNvPr>
          <p:cNvSpPr txBox="1"/>
          <p:nvPr/>
        </p:nvSpPr>
        <p:spPr>
          <a:xfrm>
            <a:off x="15436047" y="6844167"/>
            <a:ext cx="8276800" cy="5334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l">
              <a:defRPr sz="3200">
                <a:solidFill>
                  <a:srgbClr val="000000"/>
                </a:solidFill>
              </a:defRPr>
            </a:lvl1pPr>
          </a:lstStyle>
          <a:p>
            <a:r>
              <a:rPr lang="en-US" sz="2800" dirty="0">
                <a:solidFill>
                  <a:srgbClr val="0070C0"/>
                </a:solidFill>
              </a:rPr>
              <a:t>our duality reformulation </a:t>
            </a:r>
            <a:r>
              <a:rPr lang="en-US" sz="2800" dirty="0">
                <a:solidFill>
                  <a:schemeClr val="bg2">
                    <a:lumMod val="10000"/>
                  </a:schemeClr>
                </a:solidFill>
              </a:rPr>
              <a:t>applies</a:t>
            </a:r>
          </a:p>
        </p:txBody>
      </p:sp>
      <p:sp>
        <p:nvSpPr>
          <p:cNvPr id="29" name="compact polytope">
            <a:extLst>
              <a:ext uri="{FF2B5EF4-FFF2-40B4-BE49-F238E27FC236}">
                <a16:creationId xmlns:a16="http://schemas.microsoft.com/office/drawing/2014/main" id="{9B97D98E-EE92-EA6C-EC69-468356E32848}"/>
              </a:ext>
            </a:extLst>
          </p:cNvPr>
          <p:cNvSpPr txBox="1"/>
          <p:nvPr/>
        </p:nvSpPr>
        <p:spPr>
          <a:xfrm>
            <a:off x="7791908" y="5451631"/>
            <a:ext cx="8276800" cy="5334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l">
              <a:defRPr sz="3200">
                <a:solidFill>
                  <a:srgbClr val="000000"/>
                </a:solidFill>
              </a:defRPr>
            </a:lvl1pPr>
          </a:lstStyle>
          <a:p>
            <a:r>
              <a:rPr lang="en-US" sz="2800" dirty="0">
                <a:solidFill>
                  <a:srgbClr val="00B050"/>
                </a:solidFill>
              </a:rPr>
              <a:t>Schur complement </a:t>
            </a:r>
            <a:r>
              <a:rPr lang="en-US" sz="2800" dirty="0">
                <a:solidFill>
                  <a:schemeClr val="bg2">
                    <a:lumMod val="10000"/>
                  </a:schemeClr>
                </a:solidFill>
              </a:rPr>
              <a:t>applies</a:t>
            </a:r>
          </a:p>
        </p:txBody>
      </p:sp>
      <p:sp>
        <p:nvSpPr>
          <p:cNvPr id="30" name="CasellaDiTesto 29">
            <a:extLst>
              <a:ext uri="{FF2B5EF4-FFF2-40B4-BE49-F238E27FC236}">
                <a16:creationId xmlns:a16="http://schemas.microsoft.com/office/drawing/2014/main" id="{7306C4BF-BD49-27D1-3645-98A4A047C2B0}"/>
              </a:ext>
            </a:extLst>
          </p:cNvPr>
          <p:cNvSpPr txBox="1"/>
          <p:nvPr/>
        </p:nvSpPr>
        <p:spPr>
          <a:xfrm>
            <a:off x="1211263" y="7835425"/>
            <a:ext cx="19903117" cy="59503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457200" marR="0" indent="-457200" algn="l" defTabSz="2438338" rtl="0" fontAlgn="auto" latinLnBrk="0" hangingPunct="0">
              <a:lnSpc>
                <a:spcPct val="100000"/>
              </a:lnSpc>
              <a:spcBef>
                <a:spcPts val="0"/>
              </a:spcBef>
              <a:spcAft>
                <a:spcPts val="0"/>
              </a:spcAft>
              <a:buClrTx/>
              <a:buSzTx/>
              <a:buFont typeface="Arial" panose="020B0604020202020204" pitchFamily="34" charset="0"/>
              <a:buChar char="•"/>
              <a:tabLst/>
            </a:pPr>
            <a:r>
              <a:rPr kumimoji="0" lang="en-GB" sz="3200" i="0" u="none" strike="noStrike" cap="none" spc="0" normalizeH="0" baseline="0" dirty="0">
                <a:ln>
                  <a:noFill/>
                </a:ln>
                <a:solidFill>
                  <a:schemeClr val="bg2">
                    <a:lumMod val="10000"/>
                  </a:schemeClr>
                </a:solidFill>
                <a:effectLst/>
                <a:uFillTx/>
                <a:latin typeface="+mn-lt"/>
                <a:ea typeface="+mn-ea"/>
                <a:cs typeface="+mn-cs"/>
                <a:sym typeface="Helvetica Neue"/>
              </a:rPr>
              <a:t>For the safet</a:t>
            </a:r>
            <a:r>
              <a:rPr lang="en-GB" sz="3200" dirty="0">
                <a:solidFill>
                  <a:schemeClr val="bg2">
                    <a:lumMod val="10000"/>
                  </a:schemeClr>
                </a:solidFill>
              </a:rPr>
              <a:t>y constraints,                         and                          are </a:t>
            </a:r>
            <a:r>
              <a:rPr lang="en-GB" sz="3200" dirty="0">
                <a:solidFill>
                  <a:srgbClr val="FF0000"/>
                </a:solidFill>
              </a:rPr>
              <a:t>linear transformation</a:t>
            </a:r>
            <a:r>
              <a:rPr lang="en-GB" sz="3200" dirty="0">
                <a:solidFill>
                  <a:schemeClr val="bg2">
                    <a:lumMod val="10000"/>
                  </a:schemeClr>
                </a:solidFill>
              </a:rPr>
              <a:t>                         </a:t>
            </a:r>
            <a:r>
              <a:rPr kumimoji="0" lang="en-GB" sz="3200" i="0" u="none" strike="noStrike" cap="none" spc="0" normalizeH="0" baseline="0" dirty="0">
                <a:ln>
                  <a:noFill/>
                </a:ln>
                <a:solidFill>
                  <a:schemeClr val="bg2">
                    <a:lumMod val="10000"/>
                  </a:schemeClr>
                </a:solidFill>
                <a:effectLst/>
                <a:uFillTx/>
                <a:latin typeface="+mn-lt"/>
                <a:ea typeface="+mn-ea"/>
                <a:cs typeface="+mn-cs"/>
                <a:sym typeface="Helvetica Neue"/>
              </a:rPr>
              <a:t> </a:t>
            </a:r>
          </a:p>
        </p:txBody>
      </p:sp>
      <p:pic>
        <p:nvPicPr>
          <p:cNvPr id="31" name="Immagine 30">
            <a:extLst>
              <a:ext uri="{FF2B5EF4-FFF2-40B4-BE49-F238E27FC236}">
                <a16:creationId xmlns:a16="http://schemas.microsoft.com/office/drawing/2014/main" id="{79C5FC3E-265F-E5C5-52BD-D35253341531}"/>
              </a:ext>
            </a:extLst>
          </p:cNvPr>
          <p:cNvPicPr>
            <a:picLocks noChangeAspect="1"/>
          </p:cNvPicPr>
          <p:nvPr/>
        </p:nvPicPr>
        <p:blipFill>
          <a:blip r:embed="rId6"/>
          <a:stretch>
            <a:fillRect/>
          </a:stretch>
        </p:blipFill>
        <p:spPr>
          <a:xfrm>
            <a:off x="6572877" y="7980377"/>
            <a:ext cx="2489200" cy="393700"/>
          </a:xfrm>
          <a:prstGeom prst="rect">
            <a:avLst/>
          </a:prstGeom>
        </p:spPr>
      </p:pic>
      <p:pic>
        <p:nvPicPr>
          <p:cNvPr id="32" name="Immagine 31">
            <a:extLst>
              <a:ext uri="{FF2B5EF4-FFF2-40B4-BE49-F238E27FC236}">
                <a16:creationId xmlns:a16="http://schemas.microsoft.com/office/drawing/2014/main" id="{225B2735-1D19-DE0B-46AE-14ABC2B99F9D}"/>
              </a:ext>
            </a:extLst>
          </p:cNvPr>
          <p:cNvPicPr>
            <a:picLocks noChangeAspect="1"/>
          </p:cNvPicPr>
          <p:nvPr/>
        </p:nvPicPr>
        <p:blipFill>
          <a:blip r:embed="rId7"/>
          <a:stretch>
            <a:fillRect/>
          </a:stretch>
        </p:blipFill>
        <p:spPr>
          <a:xfrm>
            <a:off x="10060724" y="7980377"/>
            <a:ext cx="2489200" cy="393700"/>
          </a:xfrm>
          <a:prstGeom prst="rect">
            <a:avLst/>
          </a:prstGeom>
        </p:spPr>
      </p:pic>
      <p:sp>
        <p:nvSpPr>
          <p:cNvPr id="33" name="1Martin, A., Furieri, L., Dörfler, F., Lygeros, J., &amp; Ferrari-Trecate, G. (2022, May). Safe control with minimal regret. In Learning for Dynamics and Control Conference (pp. 726-738). PMLR.">
            <a:extLst>
              <a:ext uri="{FF2B5EF4-FFF2-40B4-BE49-F238E27FC236}">
                <a16:creationId xmlns:a16="http://schemas.microsoft.com/office/drawing/2014/main" id="{2BA3152A-0DFC-B63E-416F-652695AE6EB1}"/>
              </a:ext>
            </a:extLst>
          </p:cNvPr>
          <p:cNvSpPr txBox="1"/>
          <p:nvPr/>
        </p:nvSpPr>
        <p:spPr>
          <a:xfrm>
            <a:off x="1212790" y="12488283"/>
            <a:ext cx="21958421" cy="4103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457200">
              <a:defRPr sz="2000">
                <a:solidFill>
                  <a:srgbClr val="222222"/>
                </a:solidFill>
              </a:defRPr>
            </a:pPr>
            <a:r>
              <a:rPr lang="it-CH" sz="2000" dirty="0"/>
              <a:t>Shafieezadeh-Abadeh, S., Aolaritei, L., Dörfler, F., &amp; Kuhn, D. (2023). New perspectives on regularization and computation in optimal transport-based distributionally robust optimization. </a:t>
            </a:r>
            <a:r>
              <a:rPr lang="it-CH" sz="2000" i="1" dirty="0"/>
              <a:t>arXiv</a:t>
            </a:r>
            <a:endParaRPr lang="it-CH" dirty="0"/>
          </a:p>
        </p:txBody>
      </p:sp>
      <p:pic>
        <p:nvPicPr>
          <p:cNvPr id="35" name="Immagine 34">
            <a:extLst>
              <a:ext uri="{FF2B5EF4-FFF2-40B4-BE49-F238E27FC236}">
                <a16:creationId xmlns:a16="http://schemas.microsoft.com/office/drawing/2014/main" id="{117AE6A9-5915-A04F-E248-D1891DE042C0}"/>
              </a:ext>
            </a:extLst>
          </p:cNvPr>
          <p:cNvPicPr>
            <a:picLocks noChangeAspect="1"/>
          </p:cNvPicPr>
          <p:nvPr/>
        </p:nvPicPr>
        <p:blipFill>
          <a:blip r:embed="rId8"/>
          <a:stretch>
            <a:fillRect/>
          </a:stretch>
        </p:blipFill>
        <p:spPr>
          <a:xfrm>
            <a:off x="17422451" y="8828914"/>
            <a:ext cx="5368636" cy="738909"/>
          </a:xfrm>
          <a:prstGeom prst="rect">
            <a:avLst/>
          </a:prstGeom>
        </p:spPr>
      </p:pic>
      <p:sp>
        <p:nvSpPr>
          <p:cNvPr id="36" name="Rettangolo arrotondato">
            <a:extLst>
              <a:ext uri="{FF2B5EF4-FFF2-40B4-BE49-F238E27FC236}">
                <a16:creationId xmlns:a16="http://schemas.microsoft.com/office/drawing/2014/main" id="{5C408A5F-68AD-7196-BB63-A68D55B3363F}"/>
              </a:ext>
            </a:extLst>
          </p:cNvPr>
          <p:cNvSpPr/>
          <p:nvPr/>
        </p:nvSpPr>
        <p:spPr>
          <a:xfrm>
            <a:off x="20226378" y="8669446"/>
            <a:ext cx="709572" cy="738909"/>
          </a:xfrm>
          <a:prstGeom prst="roundRect">
            <a:avLst>
              <a:gd name="adj" fmla="val 17007"/>
            </a:avLst>
          </a:prstGeom>
          <a:solidFill>
            <a:schemeClr val="accent5">
              <a:hueOff val="-152895"/>
              <a:lumOff val="12368"/>
              <a:alpha val="20000"/>
            </a:scheme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7" name="Linea di collegamento">
            <a:extLst>
              <a:ext uri="{FF2B5EF4-FFF2-40B4-BE49-F238E27FC236}">
                <a16:creationId xmlns:a16="http://schemas.microsoft.com/office/drawing/2014/main" id="{B8FF93B6-CBDC-B865-ADF8-0EC67359750B}"/>
              </a:ext>
            </a:extLst>
          </p:cNvPr>
          <p:cNvSpPr/>
          <p:nvPr/>
        </p:nvSpPr>
        <p:spPr>
          <a:xfrm>
            <a:off x="13522598" y="8487631"/>
            <a:ext cx="1724843" cy="632432"/>
          </a:xfrm>
          <a:custGeom>
            <a:avLst/>
            <a:gdLst/>
            <a:ahLst/>
            <a:cxnLst>
              <a:cxn ang="0">
                <a:pos x="wd2" y="hd2"/>
              </a:cxn>
              <a:cxn ang="5400000">
                <a:pos x="wd2" y="hd2"/>
              </a:cxn>
              <a:cxn ang="10800000">
                <a:pos x="wd2" y="hd2"/>
              </a:cxn>
              <a:cxn ang="16200000">
                <a:pos x="wd2" y="hd2"/>
              </a:cxn>
            </a:cxnLst>
            <a:rect l="0" t="0" r="r" b="b"/>
            <a:pathLst>
              <a:path w="18069" h="20081" extrusionOk="0">
                <a:moveTo>
                  <a:pt x="18069" y="19788"/>
                </a:moveTo>
                <a:cubicBezTo>
                  <a:pt x="1725" y="21600"/>
                  <a:pt x="-3531" y="15004"/>
                  <a:pt x="2300" y="0"/>
                </a:cubicBezTo>
              </a:path>
            </a:pathLst>
          </a:custGeom>
          <a:ln w="25400">
            <a:solidFill>
              <a:srgbClr val="000000"/>
            </a:solidFill>
            <a:miter lim="400000"/>
            <a:headEnd type="stealth"/>
          </a:ln>
        </p:spPr>
        <p:txBody>
          <a:bodyPr/>
          <a:lstStyle/>
          <a:p>
            <a:endParaRPr/>
          </a:p>
        </p:txBody>
      </p:sp>
      <p:sp>
        <p:nvSpPr>
          <p:cNvPr id="38" name="compact polytope">
            <a:extLst>
              <a:ext uri="{FF2B5EF4-FFF2-40B4-BE49-F238E27FC236}">
                <a16:creationId xmlns:a16="http://schemas.microsoft.com/office/drawing/2014/main" id="{CFF48AF9-047F-F640-241C-E408F6275EC1}"/>
              </a:ext>
            </a:extLst>
          </p:cNvPr>
          <p:cNvSpPr txBox="1"/>
          <p:nvPr/>
        </p:nvSpPr>
        <p:spPr>
          <a:xfrm>
            <a:off x="15436047" y="8782662"/>
            <a:ext cx="8276800" cy="13952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l">
              <a:defRPr sz="3200">
                <a:solidFill>
                  <a:srgbClr val="000000"/>
                </a:solidFill>
              </a:defRPr>
            </a:lvl1pPr>
          </a:lstStyle>
          <a:p>
            <a:r>
              <a:rPr lang="en-US" sz="2800" dirty="0">
                <a:solidFill>
                  <a:schemeClr val="bg2">
                    <a:lumMod val="10000"/>
                  </a:schemeClr>
                </a:solidFill>
              </a:rPr>
              <a:t>reformulate</a:t>
            </a:r>
            <a:br>
              <a:rPr lang="en-US" sz="2800" dirty="0">
                <a:solidFill>
                  <a:schemeClr val="bg2">
                    <a:lumMod val="10000"/>
                  </a:schemeClr>
                </a:solidFill>
              </a:rPr>
            </a:br>
            <a:br>
              <a:rPr lang="en-US" sz="2800" dirty="0">
                <a:solidFill>
                  <a:schemeClr val="bg2">
                    <a:lumMod val="10000"/>
                  </a:schemeClr>
                </a:solidFill>
              </a:rPr>
            </a:br>
            <a:r>
              <a:rPr lang="en-US" sz="2800" dirty="0">
                <a:solidFill>
                  <a:schemeClr val="bg2">
                    <a:lumMod val="10000"/>
                  </a:schemeClr>
                </a:solidFill>
              </a:rPr>
              <a:t>and then apply </a:t>
            </a:r>
            <a:r>
              <a:rPr lang="en-US" sz="2800" dirty="0">
                <a:solidFill>
                  <a:srgbClr val="FF0000"/>
                </a:solidFill>
              </a:rPr>
              <a:t>Schur complement</a:t>
            </a:r>
          </a:p>
        </p:txBody>
      </p:sp>
      <p:sp>
        <p:nvSpPr>
          <p:cNvPr id="39" name="CasellaDiTesto 38">
            <a:extLst>
              <a:ext uri="{FF2B5EF4-FFF2-40B4-BE49-F238E27FC236}">
                <a16:creationId xmlns:a16="http://schemas.microsoft.com/office/drawing/2014/main" id="{D2E5A4E4-2A6E-38ED-47A1-66E41DE92280}"/>
              </a:ext>
            </a:extLst>
          </p:cNvPr>
          <p:cNvSpPr txBox="1"/>
          <p:nvPr/>
        </p:nvSpPr>
        <p:spPr>
          <a:xfrm>
            <a:off x="1149347" y="9408354"/>
            <a:ext cx="9383321"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457200" marR="0" indent="-457200" algn="l" defTabSz="2438338" rtl="0" fontAlgn="auto" latinLnBrk="0" hangingPunct="0">
              <a:lnSpc>
                <a:spcPct val="100000"/>
              </a:lnSpc>
              <a:spcBef>
                <a:spcPts val="0"/>
              </a:spcBef>
              <a:spcAft>
                <a:spcPts val="0"/>
              </a:spcAft>
              <a:buClrTx/>
              <a:buSzTx/>
              <a:buFont typeface="Arial" panose="020B0604020202020204" pitchFamily="34" charset="0"/>
              <a:buChar char="•"/>
              <a:tabLst/>
            </a:pPr>
            <a:r>
              <a:rPr kumimoji="0" lang="en-GB" sz="3200" i="0" u="none" strike="noStrike" cap="none" spc="0" normalizeH="0" baseline="0" dirty="0">
                <a:ln>
                  <a:noFill/>
                </a:ln>
                <a:solidFill>
                  <a:schemeClr val="bg2">
                    <a:lumMod val="10000"/>
                  </a:schemeClr>
                </a:solidFill>
                <a:effectLst/>
                <a:uFillTx/>
                <a:latin typeface="+mn-lt"/>
                <a:ea typeface="+mn-ea"/>
                <a:cs typeface="+mn-cs"/>
                <a:sym typeface="Helvetica Neue"/>
              </a:rPr>
              <a:t>Stability is ensured</a:t>
            </a:r>
            <a:r>
              <a:rPr kumimoji="0" lang="en-GB" sz="3200" i="0" u="none" strike="noStrike" cap="none" spc="0" normalizeH="0" dirty="0">
                <a:ln>
                  <a:noFill/>
                </a:ln>
                <a:solidFill>
                  <a:schemeClr val="bg2">
                    <a:lumMod val="10000"/>
                  </a:schemeClr>
                </a:solidFill>
                <a:effectLst/>
                <a:uFillTx/>
                <a:latin typeface="+mn-lt"/>
                <a:ea typeface="+mn-ea"/>
                <a:cs typeface="+mn-cs"/>
                <a:sym typeface="Helvetica Neue"/>
              </a:rPr>
              <a:t> by </a:t>
            </a:r>
            <a:r>
              <a:rPr kumimoji="0" lang="en-GB" sz="3200" i="0" u="none" strike="noStrike" cap="none" spc="0" normalizeH="0" dirty="0">
                <a:ln>
                  <a:noFill/>
                </a:ln>
                <a:solidFill>
                  <a:srgbClr val="FFC000"/>
                </a:solidFill>
                <a:effectLst/>
                <a:uFillTx/>
                <a:latin typeface="+mn-lt"/>
                <a:ea typeface="+mn-ea"/>
                <a:cs typeface="+mn-cs"/>
                <a:sym typeface="Helvetica Neue"/>
              </a:rPr>
              <a:t>FIR structure </a:t>
            </a:r>
            <a:r>
              <a:rPr kumimoji="0" lang="en-GB" sz="3200" i="0" u="none" strike="noStrike" cap="none" spc="0" normalizeH="0" dirty="0">
                <a:ln>
                  <a:noFill/>
                </a:ln>
                <a:solidFill>
                  <a:schemeClr val="bg2">
                    <a:lumMod val="10000"/>
                  </a:schemeClr>
                </a:solidFill>
                <a:effectLst/>
                <a:uFillTx/>
                <a:latin typeface="+mn-lt"/>
                <a:ea typeface="+mn-ea"/>
                <a:cs typeface="+mn-cs"/>
                <a:sym typeface="Helvetica Neue"/>
              </a:rPr>
              <a:t>on  </a:t>
            </a:r>
            <a:endParaRPr kumimoji="0" lang="en-GB" sz="3200" i="0" u="none" strike="noStrike" cap="none" spc="0" normalizeH="0" baseline="0" dirty="0">
              <a:ln>
                <a:noFill/>
              </a:ln>
              <a:solidFill>
                <a:schemeClr val="bg2">
                  <a:lumMod val="10000"/>
                </a:schemeClr>
              </a:solidFill>
              <a:effectLst/>
              <a:uFillTx/>
              <a:latin typeface="+mn-lt"/>
              <a:ea typeface="+mn-ea"/>
              <a:cs typeface="+mn-cs"/>
              <a:sym typeface="Helvetica Neue"/>
            </a:endParaRPr>
          </a:p>
        </p:txBody>
      </p:sp>
      <p:sp>
        <p:nvSpPr>
          <p:cNvPr id="40" name="Rettangolo arrotondato">
            <a:extLst>
              <a:ext uri="{FF2B5EF4-FFF2-40B4-BE49-F238E27FC236}">
                <a16:creationId xmlns:a16="http://schemas.microsoft.com/office/drawing/2014/main" id="{0E8F2D26-FA70-841F-175B-ECC788CE467D}"/>
              </a:ext>
            </a:extLst>
          </p:cNvPr>
          <p:cNvSpPr/>
          <p:nvPr/>
        </p:nvSpPr>
        <p:spPr>
          <a:xfrm>
            <a:off x="21381408" y="8669445"/>
            <a:ext cx="709572" cy="738909"/>
          </a:xfrm>
          <a:prstGeom prst="roundRect">
            <a:avLst>
              <a:gd name="adj" fmla="val 17007"/>
            </a:avLst>
          </a:prstGeom>
          <a:solidFill>
            <a:schemeClr val="accent5">
              <a:hueOff val="-152895"/>
              <a:lumOff val="12368"/>
              <a:alpha val="20000"/>
            </a:scheme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pic>
        <p:nvPicPr>
          <p:cNvPr id="42" name="Immagine 41">
            <a:extLst>
              <a:ext uri="{FF2B5EF4-FFF2-40B4-BE49-F238E27FC236}">
                <a16:creationId xmlns:a16="http://schemas.microsoft.com/office/drawing/2014/main" id="{BD6E0AF5-6F92-BB7F-8E41-BDEA68E40186}"/>
              </a:ext>
            </a:extLst>
          </p:cNvPr>
          <p:cNvPicPr>
            <a:picLocks noChangeAspect="1"/>
          </p:cNvPicPr>
          <p:nvPr/>
        </p:nvPicPr>
        <p:blipFill>
          <a:blip r:embed="rId9"/>
          <a:stretch>
            <a:fillRect/>
          </a:stretch>
        </p:blipFill>
        <p:spPr>
          <a:xfrm>
            <a:off x="8832887" y="9516872"/>
            <a:ext cx="360110" cy="360110"/>
          </a:xfrm>
          <a:prstGeom prst="rect">
            <a:avLst/>
          </a:prstGeom>
        </p:spPr>
      </p:pic>
      <p:sp>
        <p:nvSpPr>
          <p:cNvPr id="44" name="CasellaDiTesto 43">
            <a:extLst>
              <a:ext uri="{FF2B5EF4-FFF2-40B4-BE49-F238E27FC236}">
                <a16:creationId xmlns:a16="http://schemas.microsoft.com/office/drawing/2014/main" id="{EEDC8FE0-7D14-AE3E-1DA0-B8D4B38A4C5B}"/>
              </a:ext>
            </a:extLst>
          </p:cNvPr>
          <p:cNvSpPr txBox="1"/>
          <p:nvPr/>
        </p:nvSpPr>
        <p:spPr>
          <a:xfrm>
            <a:off x="1149347" y="10999982"/>
            <a:ext cx="20232061"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457200" marR="0" indent="-457200" algn="l" defTabSz="2438338" rtl="0" fontAlgn="auto" latinLnBrk="0" hangingPunct="0">
              <a:lnSpc>
                <a:spcPct val="100000"/>
              </a:lnSpc>
              <a:spcBef>
                <a:spcPts val="0"/>
              </a:spcBef>
              <a:spcAft>
                <a:spcPts val="0"/>
              </a:spcAft>
              <a:buClrTx/>
              <a:buSzTx/>
              <a:buFont typeface="Arial" panose="020B0604020202020204" pitchFamily="34" charset="0"/>
              <a:buChar char="•"/>
              <a:tabLst/>
            </a:pPr>
            <a:r>
              <a:rPr kumimoji="0" lang="en-GB" sz="3200" i="0" u="none" strike="noStrike" cap="none" spc="0" normalizeH="0" baseline="0" dirty="0">
                <a:ln>
                  <a:noFill/>
                </a:ln>
                <a:solidFill>
                  <a:schemeClr val="bg2">
                    <a:lumMod val="10000"/>
                  </a:schemeClr>
                </a:solidFill>
                <a:effectLst/>
                <a:uFillTx/>
                <a:latin typeface="+mn-lt"/>
                <a:ea typeface="+mn-ea"/>
                <a:cs typeface="+mn-cs"/>
                <a:sym typeface="Helvetica Neue"/>
              </a:rPr>
              <a:t>Putting everything together… we obtain SDP</a:t>
            </a:r>
            <a:r>
              <a:rPr kumimoji="0" lang="en-GB" sz="3200" i="0" u="none" strike="noStrike" cap="none" spc="0" normalizeH="0" dirty="0">
                <a:ln>
                  <a:noFill/>
                </a:ln>
                <a:solidFill>
                  <a:schemeClr val="bg2">
                    <a:lumMod val="10000"/>
                  </a:schemeClr>
                </a:solidFill>
                <a:effectLst/>
                <a:uFillTx/>
                <a:latin typeface="+mn-lt"/>
                <a:ea typeface="+mn-ea"/>
                <a:cs typeface="+mn-cs"/>
                <a:sym typeface="Helvetica Neue"/>
              </a:rPr>
              <a:t> of Theorem 7!</a:t>
            </a:r>
            <a:endParaRPr kumimoji="0" lang="en-GB" sz="3200" i="0" u="none" strike="noStrike" cap="none" spc="0" normalizeH="0" baseline="0" dirty="0">
              <a:ln>
                <a:noFill/>
              </a:ln>
              <a:solidFill>
                <a:schemeClr val="bg2">
                  <a:lumMod val="10000"/>
                </a:schemeClr>
              </a:solidFill>
              <a:effectLst/>
              <a:uFillTx/>
              <a:latin typeface="+mn-lt"/>
              <a:ea typeface="+mn-ea"/>
              <a:cs typeface="+mn-cs"/>
              <a:sym typeface="Helvetica Neue"/>
            </a:endParaRPr>
          </a:p>
        </p:txBody>
      </p:sp>
    </p:spTree>
    <p:extLst>
      <p:ext uri="{BB962C8B-B14F-4D97-AF65-F5344CB8AC3E}">
        <p14:creationId xmlns:p14="http://schemas.microsoft.com/office/powerpoint/2010/main" val="321210286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1" nodeType="clickEffect">
                                  <p:stCondLst>
                                    <p:cond delay="0"/>
                                  </p:stCondLst>
                                  <p:childTnLst>
                                    <p:set>
                                      <p:cBhvr>
                                        <p:cTn id="44" dur="1" fill="hold">
                                          <p:stCondLst>
                                            <p:cond delay="0"/>
                                          </p:stCondLst>
                                        </p:cTn>
                                        <p:tgtEl>
                                          <p:spTgt spid="33"/>
                                        </p:tgtEl>
                                        <p:attrNameLst>
                                          <p:attrName>style.visibility</p:attrName>
                                        </p:attrNameLst>
                                      </p:cBhvr>
                                      <p:to>
                                        <p:strVal val="hidden"/>
                                      </p:to>
                                    </p:set>
                                  </p:childTnLst>
                                </p:cTn>
                              </p:par>
                              <p:par>
                                <p:cTn id="45" presetID="1" presetClass="entr" presetSubtype="0" fill="hold" grpId="0" nodeType="withEffect">
                                  <p:stCondLst>
                                    <p:cond delay="0"/>
                                  </p:stCondLst>
                                  <p:childTnLst>
                                    <p:set>
                                      <p:cBhvr>
                                        <p:cTn id="46" dur="1" fill="hold">
                                          <p:stCondLst>
                                            <p:cond delay="0"/>
                                          </p:stCondLst>
                                        </p:cTn>
                                        <p:tgtEl>
                                          <p:spTgt spid="39"/>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5" grpId="0" animBg="1"/>
      <p:bldP spid="17" grpId="0" animBg="1"/>
      <p:bldP spid="14" grpId="0" animBg="1"/>
      <p:bldP spid="15" grpId="0" animBg="1"/>
      <p:bldP spid="27" grpId="0" animBg="1"/>
      <p:bldP spid="29" grpId="0" animBg="1"/>
      <p:bldP spid="30" grpId="0"/>
      <p:bldP spid="33" grpId="0" animBg="1"/>
      <p:bldP spid="33" grpId="1" animBg="1"/>
      <p:bldP spid="36" grpId="0" animBg="1"/>
      <p:bldP spid="37" grpId="0" animBg="1"/>
      <p:bldP spid="38" grpId="0" animBg="1"/>
      <p:bldP spid="39" grpId="0"/>
      <p:bldP spid="40" grpId="0" animBg="1"/>
      <p:bldP spid="4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 name="Gruppo 57">
            <a:extLst>
              <a:ext uri="{FF2B5EF4-FFF2-40B4-BE49-F238E27FC236}">
                <a16:creationId xmlns:a16="http://schemas.microsoft.com/office/drawing/2014/main" id="{BA91DE5E-221D-C72E-B8F9-B867FA9A65C7}"/>
              </a:ext>
            </a:extLst>
          </p:cNvPr>
          <p:cNvGrpSpPr/>
          <p:nvPr/>
        </p:nvGrpSpPr>
        <p:grpSpPr>
          <a:xfrm>
            <a:off x="2899394" y="6917421"/>
            <a:ext cx="10442398" cy="5030911"/>
            <a:chOff x="2899394" y="6917421"/>
            <a:chExt cx="10442398" cy="5030911"/>
          </a:xfrm>
        </p:grpSpPr>
        <p:sp>
          <p:nvSpPr>
            <p:cNvPr id="59" name="How can we solve it efficiently?">
              <a:extLst>
                <a:ext uri="{FF2B5EF4-FFF2-40B4-BE49-F238E27FC236}">
                  <a16:creationId xmlns:a16="http://schemas.microsoft.com/office/drawing/2014/main" id="{DAC17E88-2F2F-7B80-BA16-23FA3539EEAE}"/>
                </a:ext>
              </a:extLst>
            </p:cNvPr>
            <p:cNvSpPr/>
            <p:nvPr/>
          </p:nvSpPr>
          <p:spPr>
            <a:xfrm>
              <a:off x="10948737" y="6917421"/>
              <a:ext cx="2393055" cy="1035284"/>
            </a:xfrm>
            <a:prstGeom prst="roundRect">
              <a:avLst>
                <a:gd name="adj" fmla="val 17007"/>
              </a:avLst>
            </a:prstGeom>
            <a:solidFill>
              <a:srgbClr val="D5D5D5">
                <a:alpha val="30000"/>
              </a:srgb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825500">
                <a:defRPr sz="3200">
                  <a:solidFill>
                    <a:srgbClr val="000000"/>
                  </a:solidFill>
                </a:defRPr>
              </a:lvl1pPr>
            </a:lstStyle>
            <a:p>
              <a:endParaRPr dirty="0"/>
            </a:p>
          </p:txBody>
        </p:sp>
        <p:sp>
          <p:nvSpPr>
            <p:cNvPr id="60" name="Linea di collegamento">
              <a:extLst>
                <a:ext uri="{FF2B5EF4-FFF2-40B4-BE49-F238E27FC236}">
                  <a16:creationId xmlns:a16="http://schemas.microsoft.com/office/drawing/2014/main" id="{747C210E-1688-A2FF-7FBB-B8F24AC64149}"/>
                </a:ext>
              </a:extLst>
            </p:cNvPr>
            <p:cNvSpPr/>
            <p:nvPr/>
          </p:nvSpPr>
          <p:spPr>
            <a:xfrm rot="20574580">
              <a:off x="8132271" y="8423367"/>
              <a:ext cx="4386885" cy="1997155"/>
            </a:xfrm>
            <a:custGeom>
              <a:avLst/>
              <a:gdLst/>
              <a:ahLst/>
              <a:cxnLst>
                <a:cxn ang="0">
                  <a:pos x="wd2" y="hd2"/>
                </a:cxn>
                <a:cxn ang="5400000">
                  <a:pos x="wd2" y="hd2"/>
                </a:cxn>
                <a:cxn ang="10800000">
                  <a:pos x="wd2" y="hd2"/>
                </a:cxn>
                <a:cxn ang="16200000">
                  <a:pos x="wd2" y="hd2"/>
                </a:cxn>
              </a:cxnLst>
              <a:rect l="0" t="0" r="r" b="b"/>
              <a:pathLst>
                <a:path w="18069" h="20081" extrusionOk="0">
                  <a:moveTo>
                    <a:pt x="0" y="19788"/>
                  </a:moveTo>
                  <a:cubicBezTo>
                    <a:pt x="16344" y="21600"/>
                    <a:pt x="21600" y="15004"/>
                    <a:pt x="15769" y="0"/>
                  </a:cubicBezTo>
                </a:path>
              </a:pathLst>
            </a:custGeom>
            <a:ln w="25400">
              <a:solidFill>
                <a:srgbClr val="000000"/>
              </a:solidFill>
              <a:miter lim="400000"/>
              <a:headEnd type="stealth"/>
            </a:ln>
          </p:spPr>
          <p:txBody>
            <a:bodyPr/>
            <a:lstStyle/>
            <a:p>
              <a:endParaRPr/>
            </a:p>
          </p:txBody>
        </p:sp>
        <p:sp>
          <p:nvSpPr>
            <p:cNvPr id="61" name="CasellaDiTesto 60">
              <a:extLst>
                <a:ext uri="{FF2B5EF4-FFF2-40B4-BE49-F238E27FC236}">
                  <a16:creationId xmlns:a16="http://schemas.microsoft.com/office/drawing/2014/main" id="{07B3C30A-EDBE-7DB3-77DE-B312FF5D4DCC}"/>
                </a:ext>
              </a:extLst>
            </p:cNvPr>
            <p:cNvSpPr txBox="1"/>
            <p:nvPr/>
          </p:nvSpPr>
          <p:spPr>
            <a:xfrm>
              <a:off x="2899394" y="10737744"/>
              <a:ext cx="4826642"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GB" sz="2400" b="0" i="0" u="none" strike="noStrike" cap="none" spc="0" normalizeH="0" baseline="0" dirty="0">
                  <a:ln>
                    <a:noFill/>
                  </a:ln>
                  <a:solidFill>
                    <a:schemeClr val="bg2">
                      <a:lumMod val="10000"/>
                    </a:schemeClr>
                  </a:solidFill>
                  <a:effectLst/>
                  <a:uFillTx/>
                  <a:latin typeface="+mn-lt"/>
                  <a:ea typeface="+mn-ea"/>
                  <a:cs typeface="+mn-cs"/>
                  <a:sym typeface="Helvetica Neue"/>
                </a:rPr>
                <a:t>randomly sampling distributions in</a:t>
              </a:r>
              <a:br>
                <a:rPr kumimoji="0" lang="en-GB" sz="2400" b="0" i="0" u="none" strike="noStrike" cap="none" spc="0" normalizeH="0" baseline="0" dirty="0">
                  <a:ln>
                    <a:noFill/>
                  </a:ln>
                  <a:solidFill>
                    <a:schemeClr val="bg2">
                      <a:lumMod val="10000"/>
                    </a:schemeClr>
                  </a:solidFill>
                  <a:effectLst/>
                  <a:uFillTx/>
                  <a:latin typeface="+mn-lt"/>
                  <a:ea typeface="+mn-ea"/>
                  <a:cs typeface="+mn-cs"/>
                  <a:sym typeface="Helvetica Neue"/>
                </a:rPr>
              </a:br>
              <a:br>
                <a:rPr kumimoji="0" lang="en-GB" sz="2400" b="0" i="0" u="none" strike="noStrike" cap="none" spc="0" normalizeH="0" baseline="0" dirty="0">
                  <a:ln>
                    <a:noFill/>
                  </a:ln>
                  <a:solidFill>
                    <a:schemeClr val="bg2">
                      <a:lumMod val="10000"/>
                    </a:schemeClr>
                  </a:solidFill>
                  <a:effectLst/>
                  <a:uFillTx/>
                  <a:latin typeface="+mn-lt"/>
                  <a:ea typeface="+mn-ea"/>
                  <a:cs typeface="+mn-cs"/>
                  <a:sym typeface="Helvetica Neue"/>
                </a:rPr>
              </a:br>
              <a:r>
                <a:rPr kumimoji="0" lang="en-GB" sz="2400" b="0" i="0" u="none" strike="noStrike" cap="none" spc="0" normalizeH="0" baseline="0" dirty="0">
                  <a:ln>
                    <a:noFill/>
                  </a:ln>
                  <a:solidFill>
                    <a:schemeClr val="bg2">
                      <a:lumMod val="10000"/>
                    </a:schemeClr>
                  </a:solidFill>
                  <a:effectLst/>
                  <a:uFillTx/>
                  <a:latin typeface="+mn-lt"/>
                  <a:ea typeface="+mn-ea"/>
                  <a:cs typeface="+mn-cs"/>
                  <a:sym typeface="Helvetica Neue"/>
                </a:rPr>
                <a:t>…may not get the worst-case!</a:t>
              </a:r>
            </a:p>
          </p:txBody>
        </p:sp>
        <p:pic>
          <p:nvPicPr>
            <p:cNvPr id="62" name="Immagine 61">
              <a:extLst>
                <a:ext uri="{FF2B5EF4-FFF2-40B4-BE49-F238E27FC236}">
                  <a16:creationId xmlns:a16="http://schemas.microsoft.com/office/drawing/2014/main" id="{EE6E4302-653B-211F-7045-49C7C6AD9C03}"/>
                </a:ext>
              </a:extLst>
            </p:cNvPr>
            <p:cNvPicPr>
              <a:picLocks noChangeAspect="1"/>
            </p:cNvPicPr>
            <p:nvPr/>
          </p:nvPicPr>
          <p:blipFill>
            <a:blip r:embed="rId3"/>
            <a:stretch>
              <a:fillRect/>
            </a:stretch>
          </p:blipFill>
          <p:spPr>
            <a:xfrm>
              <a:off x="7802722" y="10785073"/>
              <a:ext cx="596900" cy="355600"/>
            </a:xfrm>
            <a:prstGeom prst="rect">
              <a:avLst/>
            </a:prstGeom>
          </p:spPr>
        </p:pic>
      </p:grpSp>
      <p:sp>
        <p:nvSpPr>
          <p:cNvPr id="45" name="Rettangolo arrotondato">
            <a:extLst>
              <a:ext uri="{FF2B5EF4-FFF2-40B4-BE49-F238E27FC236}">
                <a16:creationId xmlns:a16="http://schemas.microsoft.com/office/drawing/2014/main" id="{0B446593-50D0-EDBD-7A45-8A599F1E2AC8}"/>
              </a:ext>
            </a:extLst>
          </p:cNvPr>
          <p:cNvSpPr/>
          <p:nvPr/>
        </p:nvSpPr>
        <p:spPr>
          <a:xfrm>
            <a:off x="14365704" y="5334662"/>
            <a:ext cx="2167155" cy="1200804"/>
          </a:xfrm>
          <a:prstGeom prst="roundRect">
            <a:avLst>
              <a:gd name="adj" fmla="val 17007"/>
            </a:avLst>
          </a:prstGeom>
          <a:solidFill>
            <a:schemeClr val="accent1">
              <a:lumMod val="40000"/>
              <a:lumOff val="60000"/>
              <a:alpha val="20000"/>
            </a:scheme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dirty="0"/>
          </a:p>
        </p:txBody>
      </p:sp>
      <p:sp>
        <p:nvSpPr>
          <p:cNvPr id="2" name="Titolo 1">
            <a:extLst>
              <a:ext uri="{FF2B5EF4-FFF2-40B4-BE49-F238E27FC236}">
                <a16:creationId xmlns:a16="http://schemas.microsoft.com/office/drawing/2014/main" id="{F226D975-FCFA-4EEE-C6F9-71AF85D38E40}"/>
              </a:ext>
            </a:extLst>
          </p:cNvPr>
          <p:cNvSpPr>
            <a:spLocks noGrp="1"/>
          </p:cNvSpPr>
          <p:nvPr>
            <p:ph type="title"/>
          </p:nvPr>
        </p:nvSpPr>
        <p:spPr/>
        <p:txBody>
          <a:bodyPr/>
          <a:lstStyle/>
          <a:p>
            <a:r>
              <a:rPr lang="en-GB" dirty="0"/>
              <a:t>Numerical results</a:t>
            </a:r>
          </a:p>
        </p:txBody>
      </p:sp>
      <p:sp>
        <p:nvSpPr>
          <p:cNvPr id="5" name="Segnaposto numero diapositiva 4">
            <a:extLst>
              <a:ext uri="{FF2B5EF4-FFF2-40B4-BE49-F238E27FC236}">
                <a16:creationId xmlns:a16="http://schemas.microsoft.com/office/drawing/2014/main" id="{29224BFD-34D4-14E9-5E5F-EF1C76BDCCB5}"/>
              </a:ext>
            </a:extLst>
          </p:cNvPr>
          <p:cNvSpPr>
            <a:spLocks noGrp="1"/>
          </p:cNvSpPr>
          <p:nvPr>
            <p:ph type="sldNum" sz="quarter" idx="2"/>
          </p:nvPr>
        </p:nvSpPr>
        <p:spPr/>
        <p:txBody>
          <a:bodyPr/>
          <a:lstStyle/>
          <a:p>
            <a:fld id="{86CB4B4D-7CA3-9044-876B-883B54F8677D}" type="slidenum">
              <a:rPr lang="it-CH" smtClean="0"/>
              <a:t>13</a:t>
            </a:fld>
            <a:endParaRPr lang="it-CH"/>
          </a:p>
        </p:txBody>
      </p:sp>
      <p:sp>
        <p:nvSpPr>
          <p:cNvPr id="8" name="CasellaDiTesto 7">
            <a:extLst>
              <a:ext uri="{FF2B5EF4-FFF2-40B4-BE49-F238E27FC236}">
                <a16:creationId xmlns:a16="http://schemas.microsoft.com/office/drawing/2014/main" id="{2BC67811-84CF-08B7-300B-4847D6A42255}"/>
              </a:ext>
            </a:extLst>
          </p:cNvPr>
          <p:cNvSpPr txBox="1"/>
          <p:nvPr/>
        </p:nvSpPr>
        <p:spPr>
          <a:xfrm>
            <a:off x="1206499" y="4096635"/>
            <a:ext cx="11163505"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GB" sz="3200" b="1" i="0" u="none" strike="noStrike" cap="none" spc="0" normalizeH="0" baseline="0" dirty="0">
                <a:ln>
                  <a:noFill/>
                </a:ln>
                <a:solidFill>
                  <a:schemeClr val="bg2">
                    <a:lumMod val="10000"/>
                  </a:schemeClr>
                </a:solidFill>
                <a:effectLst/>
                <a:uFillTx/>
                <a:latin typeface="+mn-lt"/>
                <a:ea typeface="+mn-ea"/>
                <a:cs typeface="+mn-cs"/>
                <a:sym typeface="Helvetica Neue"/>
              </a:rPr>
              <a:t>Plant:                                      </a:t>
            </a:r>
          </a:p>
        </p:txBody>
      </p:sp>
      <p:pic>
        <p:nvPicPr>
          <p:cNvPr id="9" name="Immagine 8">
            <a:extLst>
              <a:ext uri="{FF2B5EF4-FFF2-40B4-BE49-F238E27FC236}">
                <a16:creationId xmlns:a16="http://schemas.microsoft.com/office/drawing/2014/main" id="{6456837F-8B52-BFA2-2124-0FE8C7235DDC}"/>
              </a:ext>
            </a:extLst>
          </p:cNvPr>
          <p:cNvPicPr>
            <a:picLocks noChangeAspect="1"/>
          </p:cNvPicPr>
          <p:nvPr/>
        </p:nvPicPr>
        <p:blipFill>
          <a:blip r:embed="rId4"/>
          <a:stretch>
            <a:fillRect/>
          </a:stretch>
        </p:blipFill>
        <p:spPr>
          <a:xfrm>
            <a:off x="2505455" y="3944030"/>
            <a:ext cx="9404604" cy="990635"/>
          </a:xfrm>
          <a:prstGeom prst="rect">
            <a:avLst/>
          </a:prstGeom>
        </p:spPr>
      </p:pic>
      <p:sp>
        <p:nvSpPr>
          <p:cNvPr id="10" name="CasellaDiTesto 9">
            <a:extLst>
              <a:ext uri="{FF2B5EF4-FFF2-40B4-BE49-F238E27FC236}">
                <a16:creationId xmlns:a16="http://schemas.microsoft.com/office/drawing/2014/main" id="{C4E5FD4D-DEEE-B832-0BC3-23F67C16E60D}"/>
              </a:ext>
            </a:extLst>
          </p:cNvPr>
          <p:cNvSpPr txBox="1"/>
          <p:nvPr/>
        </p:nvSpPr>
        <p:spPr>
          <a:xfrm>
            <a:off x="1206499" y="5576310"/>
            <a:ext cx="10948988"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GB" sz="3200" b="1" i="0" u="none" strike="noStrike" cap="none" spc="0" normalizeH="0" baseline="0" dirty="0">
                <a:ln>
                  <a:noFill/>
                </a:ln>
                <a:solidFill>
                  <a:schemeClr val="bg2">
                    <a:lumMod val="10000"/>
                  </a:schemeClr>
                </a:solidFill>
                <a:effectLst/>
                <a:uFillTx/>
                <a:latin typeface="+mn-lt"/>
                <a:ea typeface="+mn-ea"/>
                <a:cs typeface="+mn-cs"/>
                <a:sym typeface="Helvetica Neue"/>
              </a:rPr>
              <a:t>True distribution:        </a:t>
            </a:r>
            <a:r>
              <a:rPr kumimoji="0" lang="en-GB" sz="3200" i="0" u="none" strike="noStrike" cap="none" spc="0" normalizeH="0" baseline="0" dirty="0">
                <a:ln>
                  <a:noFill/>
                </a:ln>
                <a:solidFill>
                  <a:schemeClr val="bg2">
                    <a:lumMod val="10000"/>
                  </a:schemeClr>
                </a:solidFill>
                <a:effectLst/>
                <a:uFillTx/>
                <a:latin typeface="+mn-lt"/>
                <a:ea typeface="+mn-ea"/>
                <a:cs typeface="+mn-cs"/>
                <a:sym typeface="Helvetica Neue"/>
              </a:rPr>
              <a:t>training samples,  </a:t>
            </a:r>
            <a:r>
              <a:rPr kumimoji="0" lang="en-GB" sz="3200" b="1" i="0" u="none" strike="noStrike" cap="none" spc="0" normalizeH="0" baseline="0" dirty="0">
                <a:ln>
                  <a:noFill/>
                </a:ln>
                <a:solidFill>
                  <a:schemeClr val="bg2">
                    <a:lumMod val="10000"/>
                  </a:schemeClr>
                </a:solidFill>
                <a:effectLst/>
                <a:uFillTx/>
                <a:latin typeface="+mn-lt"/>
                <a:ea typeface="+mn-ea"/>
                <a:cs typeface="+mn-cs"/>
                <a:sym typeface="Helvetica Neue"/>
              </a:rPr>
              <a:t>                                      </a:t>
            </a:r>
          </a:p>
        </p:txBody>
      </p:sp>
      <p:pic>
        <p:nvPicPr>
          <p:cNvPr id="13" name="Immagine 12">
            <a:extLst>
              <a:ext uri="{FF2B5EF4-FFF2-40B4-BE49-F238E27FC236}">
                <a16:creationId xmlns:a16="http://schemas.microsoft.com/office/drawing/2014/main" id="{F552E717-BF48-16F5-5469-37D705592602}"/>
              </a:ext>
            </a:extLst>
          </p:cNvPr>
          <p:cNvPicPr>
            <a:picLocks noChangeAspect="1"/>
          </p:cNvPicPr>
          <p:nvPr/>
        </p:nvPicPr>
        <p:blipFill>
          <a:blip r:embed="rId5"/>
          <a:stretch>
            <a:fillRect/>
          </a:stretch>
        </p:blipFill>
        <p:spPr>
          <a:xfrm>
            <a:off x="2689764" y="6535466"/>
            <a:ext cx="6008860" cy="2782791"/>
          </a:xfrm>
          <a:prstGeom prst="rect">
            <a:avLst/>
          </a:prstGeom>
        </p:spPr>
      </p:pic>
      <p:pic>
        <p:nvPicPr>
          <p:cNvPr id="14" name="Immagine 13">
            <a:extLst>
              <a:ext uri="{FF2B5EF4-FFF2-40B4-BE49-F238E27FC236}">
                <a16:creationId xmlns:a16="http://schemas.microsoft.com/office/drawing/2014/main" id="{F4EF07F5-49EB-CD98-5682-81B91F05D8F0}"/>
              </a:ext>
            </a:extLst>
          </p:cNvPr>
          <p:cNvPicPr>
            <a:picLocks noChangeAspect="1"/>
          </p:cNvPicPr>
          <p:nvPr/>
        </p:nvPicPr>
        <p:blipFill>
          <a:blip r:embed="rId6"/>
          <a:stretch>
            <a:fillRect/>
          </a:stretch>
        </p:blipFill>
        <p:spPr>
          <a:xfrm>
            <a:off x="4748128" y="5723736"/>
            <a:ext cx="577273" cy="300182"/>
          </a:xfrm>
          <a:prstGeom prst="rect">
            <a:avLst/>
          </a:prstGeom>
        </p:spPr>
      </p:pic>
      <p:sp>
        <p:nvSpPr>
          <p:cNvPr id="15" name="CasellaDiTesto 14">
            <a:extLst>
              <a:ext uri="{FF2B5EF4-FFF2-40B4-BE49-F238E27FC236}">
                <a16:creationId xmlns:a16="http://schemas.microsoft.com/office/drawing/2014/main" id="{4FFACE16-D16C-1BC2-150D-92E579B955B7}"/>
              </a:ext>
            </a:extLst>
          </p:cNvPr>
          <p:cNvSpPr txBox="1"/>
          <p:nvPr/>
        </p:nvSpPr>
        <p:spPr>
          <a:xfrm>
            <a:off x="2969027" y="9491089"/>
            <a:ext cx="2611292"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n-GB" dirty="0">
                <a:solidFill>
                  <a:srgbClr val="FF0000"/>
                </a:solidFill>
              </a:rPr>
              <a:t>truncated bimodal</a:t>
            </a:r>
            <a:endParaRPr kumimoji="0" lang="en-GB" sz="2400" b="0" i="0" u="none" strike="noStrike" cap="none" spc="0" normalizeH="0" baseline="0" dirty="0">
              <a:ln>
                <a:noFill/>
              </a:ln>
              <a:solidFill>
                <a:srgbClr val="FF0000"/>
              </a:solidFill>
              <a:effectLst/>
              <a:uFillTx/>
              <a:latin typeface="+mn-lt"/>
              <a:ea typeface="+mn-ea"/>
              <a:cs typeface="+mn-cs"/>
              <a:sym typeface="Helvetica Neue"/>
            </a:endParaRPr>
          </a:p>
        </p:txBody>
      </p:sp>
      <p:sp>
        <p:nvSpPr>
          <p:cNvPr id="16" name="CasellaDiTesto 15">
            <a:extLst>
              <a:ext uri="{FF2B5EF4-FFF2-40B4-BE49-F238E27FC236}">
                <a16:creationId xmlns:a16="http://schemas.microsoft.com/office/drawing/2014/main" id="{40E09D07-56F1-0152-BC10-AA18D6726785}"/>
              </a:ext>
            </a:extLst>
          </p:cNvPr>
          <p:cNvSpPr txBox="1"/>
          <p:nvPr/>
        </p:nvSpPr>
        <p:spPr>
          <a:xfrm>
            <a:off x="6261130" y="9491089"/>
            <a:ext cx="2366033"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n-GB" dirty="0">
                <a:solidFill>
                  <a:srgbClr val="FF0000"/>
                </a:solidFill>
              </a:rPr>
              <a:t>Beta distribution</a:t>
            </a:r>
            <a:endParaRPr kumimoji="0" lang="en-GB" sz="2400" b="0" i="0" u="none" strike="noStrike" cap="none" spc="0" normalizeH="0" baseline="0" dirty="0">
              <a:ln>
                <a:noFill/>
              </a:ln>
              <a:solidFill>
                <a:srgbClr val="FF0000"/>
              </a:solidFill>
              <a:effectLst/>
              <a:uFillTx/>
              <a:latin typeface="+mn-lt"/>
              <a:ea typeface="+mn-ea"/>
              <a:cs typeface="+mn-cs"/>
              <a:sym typeface="Helvetica Neue"/>
            </a:endParaRPr>
          </a:p>
        </p:txBody>
      </p:sp>
      <p:pic>
        <p:nvPicPr>
          <p:cNvPr id="17" name="Immagine 16">
            <a:extLst>
              <a:ext uri="{FF2B5EF4-FFF2-40B4-BE49-F238E27FC236}">
                <a16:creationId xmlns:a16="http://schemas.microsoft.com/office/drawing/2014/main" id="{DDDADBFD-9DAB-42C6-5BB5-44AD0DF6E55A}"/>
              </a:ext>
            </a:extLst>
          </p:cNvPr>
          <p:cNvPicPr>
            <a:picLocks noChangeAspect="1"/>
          </p:cNvPicPr>
          <p:nvPr/>
        </p:nvPicPr>
        <p:blipFill>
          <a:blip r:embed="rId7"/>
          <a:stretch>
            <a:fillRect/>
          </a:stretch>
        </p:blipFill>
        <p:spPr>
          <a:xfrm>
            <a:off x="8727218" y="5746508"/>
            <a:ext cx="1039091" cy="300182"/>
          </a:xfrm>
          <a:prstGeom prst="rect">
            <a:avLst/>
          </a:prstGeom>
        </p:spPr>
      </p:pic>
      <p:sp>
        <p:nvSpPr>
          <p:cNvPr id="37" name="Segnaposto testo 2">
            <a:extLst>
              <a:ext uri="{FF2B5EF4-FFF2-40B4-BE49-F238E27FC236}">
                <a16:creationId xmlns:a16="http://schemas.microsoft.com/office/drawing/2014/main" id="{D771DD60-3667-120D-2818-F625AA2E8A3B}"/>
              </a:ext>
            </a:extLst>
          </p:cNvPr>
          <p:cNvSpPr>
            <a:spLocks noGrp="1"/>
          </p:cNvSpPr>
          <p:nvPr>
            <p:ph type="body" sz="quarter" idx="21"/>
          </p:nvPr>
        </p:nvSpPr>
        <p:spPr>
          <a:xfrm>
            <a:off x="1206500" y="2372962"/>
            <a:ext cx="21971000" cy="934780"/>
          </a:xfrm>
        </p:spPr>
        <p:txBody>
          <a:bodyPr/>
          <a:lstStyle/>
          <a:p>
            <a:r>
              <a:rPr lang="en-GB" dirty="0"/>
              <a:t>The value of the empirical distribution</a:t>
            </a:r>
          </a:p>
        </p:txBody>
      </p:sp>
      <p:pic>
        <p:nvPicPr>
          <p:cNvPr id="42" name="Immagine 41">
            <a:extLst>
              <a:ext uri="{FF2B5EF4-FFF2-40B4-BE49-F238E27FC236}">
                <a16:creationId xmlns:a16="http://schemas.microsoft.com/office/drawing/2014/main" id="{7813480D-16F5-49FE-8BAC-BDE671A1937E}"/>
              </a:ext>
            </a:extLst>
          </p:cNvPr>
          <p:cNvPicPr>
            <a:picLocks noChangeAspect="1"/>
          </p:cNvPicPr>
          <p:nvPr/>
        </p:nvPicPr>
        <p:blipFill>
          <a:blip r:embed="rId8"/>
          <a:srcRect r="786" b="42442"/>
          <a:stretch>
            <a:fillRect/>
          </a:stretch>
        </p:blipFill>
        <p:spPr>
          <a:xfrm>
            <a:off x="9957693" y="5087270"/>
            <a:ext cx="13251558" cy="4230987"/>
          </a:xfrm>
          <a:prstGeom prst="rect">
            <a:avLst/>
          </a:prstGeom>
        </p:spPr>
      </p:pic>
      <p:pic>
        <p:nvPicPr>
          <p:cNvPr id="44" name="Immagine 43">
            <a:extLst>
              <a:ext uri="{FF2B5EF4-FFF2-40B4-BE49-F238E27FC236}">
                <a16:creationId xmlns:a16="http://schemas.microsoft.com/office/drawing/2014/main" id="{FF1A1ADE-3351-AB0A-3A51-D4A10371C28C}"/>
              </a:ext>
            </a:extLst>
          </p:cNvPr>
          <p:cNvPicPr>
            <a:picLocks noChangeAspect="1"/>
          </p:cNvPicPr>
          <p:nvPr/>
        </p:nvPicPr>
        <p:blipFill>
          <a:blip r:embed="rId8"/>
          <a:stretch>
            <a:fillRect/>
          </a:stretch>
        </p:blipFill>
        <p:spPr>
          <a:xfrm>
            <a:off x="9957692" y="5087270"/>
            <a:ext cx="13356547" cy="7350793"/>
          </a:xfrm>
          <a:prstGeom prst="rect">
            <a:avLst/>
          </a:prstGeom>
        </p:spPr>
      </p:pic>
      <p:sp>
        <p:nvSpPr>
          <p:cNvPr id="46" name="Linea di collegamento">
            <a:extLst>
              <a:ext uri="{FF2B5EF4-FFF2-40B4-BE49-F238E27FC236}">
                <a16:creationId xmlns:a16="http://schemas.microsoft.com/office/drawing/2014/main" id="{2D3330D8-284C-9D3F-2097-6CB06CA44AF1}"/>
              </a:ext>
            </a:extLst>
          </p:cNvPr>
          <p:cNvSpPr/>
          <p:nvPr/>
        </p:nvSpPr>
        <p:spPr>
          <a:xfrm>
            <a:off x="14701813" y="3132442"/>
            <a:ext cx="2558508" cy="2130129"/>
          </a:xfrm>
          <a:custGeom>
            <a:avLst/>
            <a:gdLst/>
            <a:ahLst/>
            <a:cxnLst>
              <a:cxn ang="0">
                <a:pos x="wd2" y="hd2"/>
              </a:cxn>
              <a:cxn ang="5400000">
                <a:pos x="wd2" y="hd2"/>
              </a:cxn>
              <a:cxn ang="10800000">
                <a:pos x="wd2" y="hd2"/>
              </a:cxn>
              <a:cxn ang="16200000">
                <a:pos x="wd2" y="hd2"/>
              </a:cxn>
            </a:cxnLst>
            <a:rect l="0" t="0" r="r" b="b"/>
            <a:pathLst>
              <a:path w="17651" h="21600" extrusionOk="0">
                <a:moveTo>
                  <a:pt x="17651" y="21600"/>
                </a:moveTo>
                <a:cubicBezTo>
                  <a:pt x="864" y="20422"/>
                  <a:pt x="-3949" y="13222"/>
                  <a:pt x="3213" y="0"/>
                </a:cubicBezTo>
              </a:path>
            </a:pathLst>
          </a:custGeom>
          <a:ln w="25400">
            <a:solidFill>
              <a:srgbClr val="000000"/>
            </a:solidFill>
            <a:miter lim="400000"/>
            <a:headEnd type="stealth"/>
          </a:ln>
          <a:scene3d>
            <a:camera prst="orthographicFront">
              <a:rot lat="10800000" lon="0" rev="0"/>
            </a:camera>
            <a:lightRig rig="threePt" dir="t"/>
          </a:scene3d>
        </p:spPr>
        <p:txBody>
          <a:bodyPr/>
          <a:lstStyle/>
          <a:p>
            <a:endParaRPr dirty="0"/>
          </a:p>
        </p:txBody>
      </p:sp>
      <p:sp>
        <p:nvSpPr>
          <p:cNvPr id="48" name="compact polytope">
            <a:extLst>
              <a:ext uri="{FF2B5EF4-FFF2-40B4-BE49-F238E27FC236}">
                <a16:creationId xmlns:a16="http://schemas.microsoft.com/office/drawing/2014/main" id="{019E254B-8822-14B9-FBC2-5789626614F2}"/>
              </a:ext>
            </a:extLst>
          </p:cNvPr>
          <p:cNvSpPr txBox="1"/>
          <p:nvPr/>
        </p:nvSpPr>
        <p:spPr>
          <a:xfrm>
            <a:off x="17506169" y="2347546"/>
            <a:ext cx="5457233" cy="27397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l">
              <a:defRPr sz="3200">
                <a:solidFill>
                  <a:srgbClr val="000000"/>
                </a:solidFill>
              </a:defRPr>
            </a:lvl1pPr>
          </a:lstStyle>
          <a:p>
            <a:pPr>
              <a:lnSpc>
                <a:spcPct val="125000"/>
              </a:lnSpc>
            </a:pPr>
            <a:r>
              <a:rPr lang="en-US" sz="2800" dirty="0"/>
              <a:t>using samples to estimate mean and variance does not capture the </a:t>
            </a:r>
            <a:r>
              <a:rPr lang="en-US" sz="2800" dirty="0">
                <a:solidFill>
                  <a:srgbClr val="0070C0"/>
                </a:solidFill>
              </a:rPr>
              <a:t>two modes</a:t>
            </a:r>
            <a:br>
              <a:rPr lang="en-US" sz="2800" dirty="0"/>
            </a:br>
            <a:br>
              <a:rPr lang="en-US" sz="2800" dirty="0"/>
            </a:br>
            <a:endParaRPr lang="en-US" sz="2800" dirty="0"/>
          </a:p>
        </p:txBody>
      </p:sp>
      <p:sp>
        <p:nvSpPr>
          <p:cNvPr id="51" name="CasellaDiTesto 50">
            <a:extLst>
              <a:ext uri="{FF2B5EF4-FFF2-40B4-BE49-F238E27FC236}">
                <a16:creationId xmlns:a16="http://schemas.microsoft.com/office/drawing/2014/main" id="{59FD365C-62B4-264B-01F0-63043BED2747}"/>
              </a:ext>
            </a:extLst>
          </p:cNvPr>
          <p:cNvSpPr txBox="1"/>
          <p:nvPr/>
        </p:nvSpPr>
        <p:spPr>
          <a:xfrm>
            <a:off x="9762976" y="6171345"/>
            <a:ext cx="1359346"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n-GB" dirty="0">
                <a:solidFill>
                  <a:srgbClr val="00B050"/>
                </a:solidFill>
              </a:rPr>
              <a:t>avg. cost</a:t>
            </a:r>
            <a:endParaRPr kumimoji="0" lang="en-GB" sz="2400" b="0" i="0" u="none" strike="noStrike" cap="none" spc="0" normalizeH="0" baseline="0" dirty="0">
              <a:ln>
                <a:noFill/>
              </a:ln>
              <a:solidFill>
                <a:srgbClr val="00B050"/>
              </a:solidFill>
              <a:effectLst/>
              <a:uFillTx/>
              <a:latin typeface="+mn-lt"/>
              <a:ea typeface="+mn-ea"/>
              <a:cs typeface="+mn-cs"/>
              <a:sym typeface="Helvetica Neue"/>
            </a:endParaRPr>
          </a:p>
        </p:txBody>
      </p:sp>
      <p:sp>
        <p:nvSpPr>
          <p:cNvPr id="52" name="CasellaDiTesto 51">
            <a:extLst>
              <a:ext uri="{FF2B5EF4-FFF2-40B4-BE49-F238E27FC236}">
                <a16:creationId xmlns:a16="http://schemas.microsoft.com/office/drawing/2014/main" id="{B8937FE2-D94F-C7F0-0155-F209E156B6B9}"/>
              </a:ext>
            </a:extLst>
          </p:cNvPr>
          <p:cNvSpPr txBox="1"/>
          <p:nvPr/>
        </p:nvSpPr>
        <p:spPr>
          <a:xfrm>
            <a:off x="13632274" y="7693665"/>
            <a:ext cx="2765181"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n-GB" dirty="0">
                <a:solidFill>
                  <a:srgbClr val="FF0000"/>
                </a:solidFill>
              </a:rPr>
              <a:t>increasing distance</a:t>
            </a:r>
            <a:endParaRPr kumimoji="0" lang="en-GB" sz="2400" b="0" i="0" u="none" strike="noStrike" cap="none" spc="0" normalizeH="0" baseline="0" dirty="0">
              <a:ln>
                <a:noFill/>
              </a:ln>
              <a:solidFill>
                <a:srgbClr val="FF0000"/>
              </a:solidFill>
              <a:effectLst/>
              <a:uFillTx/>
              <a:latin typeface="+mn-lt"/>
              <a:ea typeface="+mn-ea"/>
              <a:cs typeface="+mn-cs"/>
              <a:sym typeface="Helvetica Neue"/>
            </a:endParaRPr>
          </a:p>
        </p:txBody>
      </p:sp>
    </p:spTree>
    <p:extLst>
      <p:ext uri="{BB962C8B-B14F-4D97-AF65-F5344CB8AC3E}">
        <p14:creationId xmlns:p14="http://schemas.microsoft.com/office/powerpoint/2010/main" val="166152890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37" grpId="0" uiExpand="1" build="p"/>
      <p:bldP spid="46" grpId="0" animBg="1"/>
      <p:bldP spid="48" grpId="0" animBg="1"/>
      <p:bldP spid="51" grpId="0"/>
      <p:bldP spid="5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691D49-E913-5287-1822-4E159CD8F155}"/>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ECD8F342-44FB-8C95-DD18-22E15E4038D7}"/>
              </a:ext>
            </a:extLst>
          </p:cNvPr>
          <p:cNvSpPr>
            <a:spLocks noGrp="1"/>
          </p:cNvSpPr>
          <p:nvPr>
            <p:ph type="title"/>
          </p:nvPr>
        </p:nvSpPr>
        <p:spPr/>
        <p:txBody>
          <a:bodyPr/>
          <a:lstStyle/>
          <a:p>
            <a:r>
              <a:rPr lang="en-GB" dirty="0"/>
              <a:t>Numerical results</a:t>
            </a:r>
          </a:p>
        </p:txBody>
      </p:sp>
      <p:sp>
        <p:nvSpPr>
          <p:cNvPr id="3" name="Segnaposto testo 2">
            <a:extLst>
              <a:ext uri="{FF2B5EF4-FFF2-40B4-BE49-F238E27FC236}">
                <a16:creationId xmlns:a16="http://schemas.microsoft.com/office/drawing/2014/main" id="{F87817D9-E5CF-5142-8DCA-1A703EDE5A83}"/>
              </a:ext>
            </a:extLst>
          </p:cNvPr>
          <p:cNvSpPr>
            <a:spLocks noGrp="1"/>
          </p:cNvSpPr>
          <p:nvPr>
            <p:ph type="body" sz="quarter" idx="21"/>
          </p:nvPr>
        </p:nvSpPr>
        <p:spPr/>
        <p:txBody>
          <a:bodyPr/>
          <a:lstStyle/>
          <a:p>
            <a:r>
              <a:rPr lang="en-GB" dirty="0"/>
              <a:t>The value of distributional robustness</a:t>
            </a:r>
          </a:p>
        </p:txBody>
      </p:sp>
      <p:sp>
        <p:nvSpPr>
          <p:cNvPr id="5" name="Segnaposto numero diapositiva 4">
            <a:extLst>
              <a:ext uri="{FF2B5EF4-FFF2-40B4-BE49-F238E27FC236}">
                <a16:creationId xmlns:a16="http://schemas.microsoft.com/office/drawing/2014/main" id="{9D47870F-E564-29F2-3DD3-16146AAAB917}"/>
              </a:ext>
            </a:extLst>
          </p:cNvPr>
          <p:cNvSpPr>
            <a:spLocks noGrp="1"/>
          </p:cNvSpPr>
          <p:nvPr>
            <p:ph type="sldNum" sz="quarter" idx="2"/>
          </p:nvPr>
        </p:nvSpPr>
        <p:spPr/>
        <p:txBody>
          <a:bodyPr/>
          <a:lstStyle/>
          <a:p>
            <a:fld id="{86CB4B4D-7CA3-9044-876B-883B54F8677D}" type="slidenum">
              <a:rPr lang="it-CH" smtClean="0"/>
              <a:t>14</a:t>
            </a:fld>
            <a:endParaRPr lang="it-CH"/>
          </a:p>
        </p:txBody>
      </p:sp>
      <p:pic>
        <p:nvPicPr>
          <p:cNvPr id="6" name="Immagine 5">
            <a:extLst>
              <a:ext uri="{FF2B5EF4-FFF2-40B4-BE49-F238E27FC236}">
                <a16:creationId xmlns:a16="http://schemas.microsoft.com/office/drawing/2014/main" id="{7DD282BE-1B00-DC21-6BC1-81067144D2A3}"/>
              </a:ext>
            </a:extLst>
          </p:cNvPr>
          <p:cNvPicPr>
            <a:picLocks noChangeAspect="1"/>
          </p:cNvPicPr>
          <p:nvPr/>
        </p:nvPicPr>
        <p:blipFill>
          <a:blip r:embed="rId2"/>
          <a:srcRect r="51057"/>
          <a:stretch>
            <a:fillRect/>
          </a:stretch>
        </p:blipFill>
        <p:spPr>
          <a:xfrm>
            <a:off x="10025246" y="5087269"/>
            <a:ext cx="6629898" cy="7829375"/>
          </a:xfrm>
          <a:prstGeom prst="rect">
            <a:avLst/>
          </a:prstGeom>
        </p:spPr>
      </p:pic>
      <p:sp>
        <p:nvSpPr>
          <p:cNvPr id="12" name="CasellaDiTesto 11">
            <a:extLst>
              <a:ext uri="{FF2B5EF4-FFF2-40B4-BE49-F238E27FC236}">
                <a16:creationId xmlns:a16="http://schemas.microsoft.com/office/drawing/2014/main" id="{534B582C-5089-93A7-0A9C-9638B46E3FFF}"/>
              </a:ext>
            </a:extLst>
          </p:cNvPr>
          <p:cNvSpPr txBox="1"/>
          <p:nvPr/>
        </p:nvSpPr>
        <p:spPr>
          <a:xfrm>
            <a:off x="1206499" y="4096635"/>
            <a:ext cx="11163505"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GB" sz="3200" b="1" i="0" u="none" strike="noStrike" cap="none" spc="0" normalizeH="0" baseline="0" dirty="0">
                <a:ln>
                  <a:noFill/>
                </a:ln>
                <a:solidFill>
                  <a:schemeClr val="bg2">
                    <a:lumMod val="10000"/>
                  </a:schemeClr>
                </a:solidFill>
                <a:effectLst/>
                <a:uFillTx/>
                <a:latin typeface="+mn-lt"/>
                <a:ea typeface="+mn-ea"/>
                <a:cs typeface="+mn-cs"/>
                <a:sym typeface="Helvetica Neue"/>
              </a:rPr>
              <a:t>Plant:                                      </a:t>
            </a:r>
          </a:p>
        </p:txBody>
      </p:sp>
      <p:pic>
        <p:nvPicPr>
          <p:cNvPr id="13" name="Immagine 12">
            <a:extLst>
              <a:ext uri="{FF2B5EF4-FFF2-40B4-BE49-F238E27FC236}">
                <a16:creationId xmlns:a16="http://schemas.microsoft.com/office/drawing/2014/main" id="{29B9DF8F-F663-5750-BF5D-DC43D6F30F6D}"/>
              </a:ext>
            </a:extLst>
          </p:cNvPr>
          <p:cNvPicPr>
            <a:picLocks noChangeAspect="1"/>
          </p:cNvPicPr>
          <p:nvPr/>
        </p:nvPicPr>
        <p:blipFill>
          <a:blip r:embed="rId3"/>
          <a:stretch>
            <a:fillRect/>
          </a:stretch>
        </p:blipFill>
        <p:spPr>
          <a:xfrm>
            <a:off x="2505455" y="3944030"/>
            <a:ext cx="9404604" cy="990635"/>
          </a:xfrm>
          <a:prstGeom prst="rect">
            <a:avLst/>
          </a:prstGeom>
        </p:spPr>
      </p:pic>
      <p:sp>
        <p:nvSpPr>
          <p:cNvPr id="14" name="CasellaDiTesto 13">
            <a:extLst>
              <a:ext uri="{FF2B5EF4-FFF2-40B4-BE49-F238E27FC236}">
                <a16:creationId xmlns:a16="http://schemas.microsoft.com/office/drawing/2014/main" id="{B9262AA0-E516-680E-9FEE-982E6E15002F}"/>
              </a:ext>
            </a:extLst>
          </p:cNvPr>
          <p:cNvSpPr txBox="1"/>
          <p:nvPr/>
        </p:nvSpPr>
        <p:spPr>
          <a:xfrm>
            <a:off x="1206499" y="5576310"/>
            <a:ext cx="10948988"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GB" sz="3200" b="1" i="0" u="none" strike="noStrike" cap="none" spc="0" normalizeH="0" baseline="0" dirty="0">
                <a:ln>
                  <a:noFill/>
                </a:ln>
                <a:solidFill>
                  <a:schemeClr val="bg2">
                    <a:lumMod val="10000"/>
                  </a:schemeClr>
                </a:solidFill>
                <a:effectLst/>
                <a:uFillTx/>
                <a:latin typeface="+mn-lt"/>
                <a:ea typeface="+mn-ea"/>
                <a:cs typeface="+mn-cs"/>
                <a:sym typeface="Helvetica Neue"/>
              </a:rPr>
              <a:t>True distribution:        </a:t>
            </a:r>
            <a:r>
              <a:rPr kumimoji="0" lang="en-GB" sz="3200" i="0" u="none" strike="noStrike" cap="none" spc="0" normalizeH="0" baseline="0" dirty="0">
                <a:ln>
                  <a:noFill/>
                </a:ln>
                <a:solidFill>
                  <a:schemeClr val="bg2">
                    <a:lumMod val="10000"/>
                  </a:schemeClr>
                </a:solidFill>
                <a:effectLst/>
                <a:uFillTx/>
                <a:latin typeface="+mn-lt"/>
                <a:ea typeface="+mn-ea"/>
                <a:cs typeface="+mn-cs"/>
                <a:sym typeface="Helvetica Neue"/>
              </a:rPr>
              <a:t>training samples,  </a:t>
            </a:r>
            <a:r>
              <a:rPr kumimoji="0" lang="en-GB" sz="3200" b="1" i="0" u="none" strike="noStrike" cap="none" spc="0" normalizeH="0" baseline="0" dirty="0">
                <a:ln>
                  <a:noFill/>
                </a:ln>
                <a:solidFill>
                  <a:schemeClr val="bg2">
                    <a:lumMod val="10000"/>
                  </a:schemeClr>
                </a:solidFill>
                <a:effectLst/>
                <a:uFillTx/>
                <a:latin typeface="+mn-lt"/>
                <a:ea typeface="+mn-ea"/>
                <a:cs typeface="+mn-cs"/>
                <a:sym typeface="Helvetica Neue"/>
              </a:rPr>
              <a:t>                                      </a:t>
            </a:r>
          </a:p>
        </p:txBody>
      </p:sp>
      <p:pic>
        <p:nvPicPr>
          <p:cNvPr id="15" name="Immagine 14">
            <a:extLst>
              <a:ext uri="{FF2B5EF4-FFF2-40B4-BE49-F238E27FC236}">
                <a16:creationId xmlns:a16="http://schemas.microsoft.com/office/drawing/2014/main" id="{B5CEEB93-E3DC-ABB5-9B25-C76F3D936E90}"/>
              </a:ext>
            </a:extLst>
          </p:cNvPr>
          <p:cNvPicPr>
            <a:picLocks noChangeAspect="1"/>
          </p:cNvPicPr>
          <p:nvPr/>
        </p:nvPicPr>
        <p:blipFill>
          <a:blip r:embed="rId4"/>
          <a:stretch>
            <a:fillRect/>
          </a:stretch>
        </p:blipFill>
        <p:spPr>
          <a:xfrm>
            <a:off x="2689764" y="6535466"/>
            <a:ext cx="6008860" cy="2782791"/>
          </a:xfrm>
          <a:prstGeom prst="rect">
            <a:avLst/>
          </a:prstGeom>
        </p:spPr>
      </p:pic>
      <p:pic>
        <p:nvPicPr>
          <p:cNvPr id="16" name="Immagine 15">
            <a:extLst>
              <a:ext uri="{FF2B5EF4-FFF2-40B4-BE49-F238E27FC236}">
                <a16:creationId xmlns:a16="http://schemas.microsoft.com/office/drawing/2014/main" id="{0AD2F187-9F3D-CDD7-E65E-FFB53DF833E0}"/>
              </a:ext>
            </a:extLst>
          </p:cNvPr>
          <p:cNvPicPr>
            <a:picLocks noChangeAspect="1"/>
          </p:cNvPicPr>
          <p:nvPr/>
        </p:nvPicPr>
        <p:blipFill>
          <a:blip r:embed="rId5"/>
          <a:stretch>
            <a:fillRect/>
          </a:stretch>
        </p:blipFill>
        <p:spPr>
          <a:xfrm>
            <a:off x="4748128" y="5723736"/>
            <a:ext cx="577273" cy="300182"/>
          </a:xfrm>
          <a:prstGeom prst="rect">
            <a:avLst/>
          </a:prstGeom>
        </p:spPr>
      </p:pic>
      <p:sp>
        <p:nvSpPr>
          <p:cNvPr id="17" name="CasellaDiTesto 16">
            <a:extLst>
              <a:ext uri="{FF2B5EF4-FFF2-40B4-BE49-F238E27FC236}">
                <a16:creationId xmlns:a16="http://schemas.microsoft.com/office/drawing/2014/main" id="{7AFB06B9-0FCC-20D4-7797-D6B8FDE1123C}"/>
              </a:ext>
            </a:extLst>
          </p:cNvPr>
          <p:cNvSpPr txBox="1"/>
          <p:nvPr/>
        </p:nvSpPr>
        <p:spPr>
          <a:xfrm>
            <a:off x="2969027" y="9491089"/>
            <a:ext cx="2611292"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n-GB" dirty="0">
                <a:solidFill>
                  <a:srgbClr val="FF0000"/>
                </a:solidFill>
              </a:rPr>
              <a:t>truncated bimodal</a:t>
            </a:r>
            <a:endParaRPr kumimoji="0" lang="en-GB" sz="2400" b="0" i="0" u="none" strike="noStrike" cap="none" spc="0" normalizeH="0" baseline="0" dirty="0">
              <a:ln>
                <a:noFill/>
              </a:ln>
              <a:solidFill>
                <a:srgbClr val="FF0000"/>
              </a:solidFill>
              <a:effectLst/>
              <a:uFillTx/>
              <a:latin typeface="+mn-lt"/>
              <a:ea typeface="+mn-ea"/>
              <a:cs typeface="+mn-cs"/>
              <a:sym typeface="Helvetica Neue"/>
            </a:endParaRPr>
          </a:p>
        </p:txBody>
      </p:sp>
      <p:sp>
        <p:nvSpPr>
          <p:cNvPr id="18" name="CasellaDiTesto 17">
            <a:extLst>
              <a:ext uri="{FF2B5EF4-FFF2-40B4-BE49-F238E27FC236}">
                <a16:creationId xmlns:a16="http://schemas.microsoft.com/office/drawing/2014/main" id="{1C16A4CC-AC17-AB63-E751-7AF58AFCBC22}"/>
              </a:ext>
            </a:extLst>
          </p:cNvPr>
          <p:cNvSpPr txBox="1"/>
          <p:nvPr/>
        </p:nvSpPr>
        <p:spPr>
          <a:xfrm>
            <a:off x="6261130" y="9491089"/>
            <a:ext cx="2366033"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n-GB" dirty="0">
                <a:solidFill>
                  <a:srgbClr val="FF0000"/>
                </a:solidFill>
              </a:rPr>
              <a:t>Beta distribution</a:t>
            </a:r>
            <a:endParaRPr kumimoji="0" lang="en-GB" sz="2400" b="0" i="0" u="none" strike="noStrike" cap="none" spc="0" normalizeH="0" baseline="0" dirty="0">
              <a:ln>
                <a:noFill/>
              </a:ln>
              <a:solidFill>
                <a:srgbClr val="FF0000"/>
              </a:solidFill>
              <a:effectLst/>
              <a:uFillTx/>
              <a:latin typeface="+mn-lt"/>
              <a:ea typeface="+mn-ea"/>
              <a:cs typeface="+mn-cs"/>
              <a:sym typeface="Helvetica Neue"/>
            </a:endParaRPr>
          </a:p>
        </p:txBody>
      </p:sp>
      <p:pic>
        <p:nvPicPr>
          <p:cNvPr id="19" name="Immagine 18">
            <a:extLst>
              <a:ext uri="{FF2B5EF4-FFF2-40B4-BE49-F238E27FC236}">
                <a16:creationId xmlns:a16="http://schemas.microsoft.com/office/drawing/2014/main" id="{E8F7EBFC-B4B4-8814-14CF-D728B502641B}"/>
              </a:ext>
            </a:extLst>
          </p:cNvPr>
          <p:cNvPicPr>
            <a:picLocks noChangeAspect="1"/>
          </p:cNvPicPr>
          <p:nvPr/>
        </p:nvPicPr>
        <p:blipFill>
          <a:blip r:embed="rId6"/>
          <a:stretch>
            <a:fillRect/>
          </a:stretch>
        </p:blipFill>
        <p:spPr>
          <a:xfrm>
            <a:off x="8727218" y="5746508"/>
            <a:ext cx="1039091" cy="300182"/>
          </a:xfrm>
          <a:prstGeom prst="rect">
            <a:avLst/>
          </a:prstGeom>
        </p:spPr>
      </p:pic>
      <p:pic>
        <p:nvPicPr>
          <p:cNvPr id="21" name="Immagine 20">
            <a:extLst>
              <a:ext uri="{FF2B5EF4-FFF2-40B4-BE49-F238E27FC236}">
                <a16:creationId xmlns:a16="http://schemas.microsoft.com/office/drawing/2014/main" id="{44E5373E-05B0-5B19-C2B2-9AFE2B6935A9}"/>
              </a:ext>
            </a:extLst>
          </p:cNvPr>
          <p:cNvPicPr>
            <a:picLocks noChangeAspect="1"/>
          </p:cNvPicPr>
          <p:nvPr/>
        </p:nvPicPr>
        <p:blipFill>
          <a:blip r:embed="rId2"/>
          <a:stretch>
            <a:fillRect/>
          </a:stretch>
        </p:blipFill>
        <p:spPr>
          <a:xfrm>
            <a:off x="10025245" y="5087269"/>
            <a:ext cx="13546061" cy="7829375"/>
          </a:xfrm>
          <a:prstGeom prst="rect">
            <a:avLst/>
          </a:prstGeom>
        </p:spPr>
      </p:pic>
      <p:sp>
        <p:nvSpPr>
          <p:cNvPr id="22" name="CasellaDiTesto 21">
            <a:extLst>
              <a:ext uri="{FF2B5EF4-FFF2-40B4-BE49-F238E27FC236}">
                <a16:creationId xmlns:a16="http://schemas.microsoft.com/office/drawing/2014/main" id="{51D3277E-3271-1881-6B68-E57C93B704E6}"/>
              </a:ext>
            </a:extLst>
          </p:cNvPr>
          <p:cNvSpPr txBox="1"/>
          <p:nvPr/>
        </p:nvSpPr>
        <p:spPr>
          <a:xfrm>
            <a:off x="10379074" y="9727051"/>
            <a:ext cx="3981859"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n-GB" dirty="0">
                <a:solidFill>
                  <a:srgbClr val="FFC000"/>
                </a:solidFill>
              </a:rPr>
              <a:t>cost and constraint violation</a:t>
            </a:r>
            <a:br>
              <a:rPr lang="en-GB" dirty="0">
                <a:solidFill>
                  <a:srgbClr val="FFC000"/>
                </a:solidFill>
              </a:rPr>
            </a:br>
            <a:r>
              <a:rPr lang="en-GB" dirty="0">
                <a:solidFill>
                  <a:srgbClr val="FFC000"/>
                </a:solidFill>
              </a:rPr>
              <a:t>sharply increase</a:t>
            </a:r>
            <a:endParaRPr kumimoji="0" lang="en-GB" sz="2400" b="0" i="0" u="none" strike="noStrike" cap="none" spc="0" normalizeH="0" baseline="0" dirty="0">
              <a:ln>
                <a:noFill/>
              </a:ln>
              <a:solidFill>
                <a:srgbClr val="FFC000"/>
              </a:solidFill>
              <a:effectLst/>
              <a:uFillTx/>
              <a:latin typeface="+mn-lt"/>
              <a:ea typeface="+mn-ea"/>
              <a:cs typeface="+mn-cs"/>
              <a:sym typeface="Helvetica Neue"/>
            </a:endParaRPr>
          </a:p>
        </p:txBody>
      </p:sp>
      <p:sp>
        <p:nvSpPr>
          <p:cNvPr id="23" name="CasellaDiTesto 22">
            <a:extLst>
              <a:ext uri="{FF2B5EF4-FFF2-40B4-BE49-F238E27FC236}">
                <a16:creationId xmlns:a16="http://schemas.microsoft.com/office/drawing/2014/main" id="{0DC2856F-B03F-F58D-691D-F403645F74C9}"/>
              </a:ext>
            </a:extLst>
          </p:cNvPr>
          <p:cNvSpPr txBox="1"/>
          <p:nvPr/>
        </p:nvSpPr>
        <p:spPr>
          <a:xfrm>
            <a:off x="15144705" y="8030074"/>
            <a:ext cx="2620910"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n-GB" dirty="0">
                <a:solidFill>
                  <a:srgbClr val="FF0000"/>
                </a:solidFill>
              </a:rPr>
              <a:t>robust eventually </a:t>
            </a:r>
            <a:br>
              <a:rPr lang="en-GB" dirty="0">
                <a:solidFill>
                  <a:srgbClr val="FF0000"/>
                </a:solidFill>
              </a:rPr>
            </a:br>
            <a:r>
              <a:rPr lang="en-GB" dirty="0">
                <a:solidFill>
                  <a:srgbClr val="FF0000"/>
                </a:solidFill>
              </a:rPr>
              <a:t>becomes effective</a:t>
            </a:r>
            <a:endParaRPr kumimoji="0" lang="en-GB" sz="2400" b="0" i="0" u="none" strike="noStrike" cap="none" spc="0" normalizeH="0" baseline="0" dirty="0">
              <a:ln>
                <a:noFill/>
              </a:ln>
              <a:solidFill>
                <a:srgbClr val="FF0000"/>
              </a:solidFill>
              <a:effectLst/>
              <a:uFillTx/>
              <a:latin typeface="+mn-lt"/>
              <a:ea typeface="+mn-ea"/>
              <a:cs typeface="+mn-cs"/>
              <a:sym typeface="Helvetica Neue"/>
            </a:endParaRPr>
          </a:p>
        </p:txBody>
      </p:sp>
    </p:spTree>
    <p:extLst>
      <p:ext uri="{BB962C8B-B14F-4D97-AF65-F5344CB8AC3E}">
        <p14:creationId xmlns:p14="http://schemas.microsoft.com/office/powerpoint/2010/main" val="261859664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918563D-6D24-CC5A-30D9-246117249790}"/>
              </a:ext>
            </a:extLst>
          </p:cNvPr>
          <p:cNvSpPr>
            <a:spLocks noGrp="1"/>
          </p:cNvSpPr>
          <p:nvPr>
            <p:ph type="title"/>
          </p:nvPr>
        </p:nvSpPr>
        <p:spPr/>
        <p:txBody>
          <a:bodyPr/>
          <a:lstStyle/>
          <a:p>
            <a:r>
              <a:rPr lang="en-GB" dirty="0"/>
              <a:t>Conclusion</a:t>
            </a:r>
          </a:p>
        </p:txBody>
      </p:sp>
      <p:sp>
        <p:nvSpPr>
          <p:cNvPr id="3" name="Segnaposto testo 2">
            <a:extLst>
              <a:ext uri="{FF2B5EF4-FFF2-40B4-BE49-F238E27FC236}">
                <a16:creationId xmlns:a16="http://schemas.microsoft.com/office/drawing/2014/main" id="{76524A52-ADD2-FE7F-C178-23B70A759BC7}"/>
              </a:ext>
            </a:extLst>
          </p:cNvPr>
          <p:cNvSpPr>
            <a:spLocks noGrp="1"/>
          </p:cNvSpPr>
          <p:nvPr>
            <p:ph type="body" sz="quarter" idx="21"/>
          </p:nvPr>
        </p:nvSpPr>
        <p:spPr/>
        <p:txBody>
          <a:bodyPr/>
          <a:lstStyle/>
          <a:p>
            <a:endParaRPr lang="en-GB" dirty="0"/>
          </a:p>
        </p:txBody>
      </p:sp>
      <p:pic>
        <p:nvPicPr>
          <p:cNvPr id="6" name="Immagine 5">
            <a:extLst>
              <a:ext uri="{FF2B5EF4-FFF2-40B4-BE49-F238E27FC236}">
                <a16:creationId xmlns:a16="http://schemas.microsoft.com/office/drawing/2014/main" id="{15C23D94-3A31-BCAD-175E-7AB679077F75}"/>
              </a:ext>
            </a:extLst>
          </p:cNvPr>
          <p:cNvPicPr>
            <a:picLocks noChangeAspect="1"/>
          </p:cNvPicPr>
          <p:nvPr/>
        </p:nvPicPr>
        <p:blipFill>
          <a:blip r:embed="rId3"/>
          <a:srcRect r="48950" b="52820"/>
          <a:stretch>
            <a:fillRect/>
          </a:stretch>
        </p:blipFill>
        <p:spPr>
          <a:xfrm>
            <a:off x="8475882" y="6382366"/>
            <a:ext cx="4186200" cy="2872147"/>
          </a:xfrm>
          <a:prstGeom prst="rect">
            <a:avLst/>
          </a:prstGeom>
        </p:spPr>
      </p:pic>
      <p:sp>
        <p:nvSpPr>
          <p:cNvPr id="5" name="Segnaposto numero diapositiva 4">
            <a:extLst>
              <a:ext uri="{FF2B5EF4-FFF2-40B4-BE49-F238E27FC236}">
                <a16:creationId xmlns:a16="http://schemas.microsoft.com/office/drawing/2014/main" id="{558114D6-7A22-4217-6010-28DE694D917A}"/>
              </a:ext>
            </a:extLst>
          </p:cNvPr>
          <p:cNvSpPr>
            <a:spLocks noGrp="1"/>
          </p:cNvSpPr>
          <p:nvPr>
            <p:ph type="sldNum" sz="quarter" idx="2"/>
          </p:nvPr>
        </p:nvSpPr>
        <p:spPr/>
        <p:txBody>
          <a:bodyPr/>
          <a:lstStyle/>
          <a:p>
            <a:fld id="{86CB4B4D-7CA3-9044-876B-883B54F8677D}" type="slidenum">
              <a:rPr lang="it-CH" smtClean="0"/>
              <a:t>15</a:t>
            </a:fld>
            <a:endParaRPr lang="it-CH"/>
          </a:p>
        </p:txBody>
      </p:sp>
      <p:pic>
        <p:nvPicPr>
          <p:cNvPr id="9" name="Immagine 8">
            <a:extLst>
              <a:ext uri="{FF2B5EF4-FFF2-40B4-BE49-F238E27FC236}">
                <a16:creationId xmlns:a16="http://schemas.microsoft.com/office/drawing/2014/main" id="{88F80387-66AB-2DB7-3F71-31AB3B55838F}"/>
              </a:ext>
            </a:extLst>
          </p:cNvPr>
          <p:cNvPicPr>
            <a:picLocks noChangeAspect="1"/>
          </p:cNvPicPr>
          <p:nvPr/>
        </p:nvPicPr>
        <p:blipFill>
          <a:blip r:embed="rId3"/>
          <a:srcRect l="50000" b="52820"/>
          <a:stretch>
            <a:fillRect/>
          </a:stretch>
        </p:blipFill>
        <p:spPr>
          <a:xfrm>
            <a:off x="12662082" y="6390966"/>
            <a:ext cx="4100107" cy="2872146"/>
          </a:xfrm>
          <a:prstGeom prst="rect">
            <a:avLst/>
          </a:prstGeom>
        </p:spPr>
      </p:pic>
      <p:pic>
        <p:nvPicPr>
          <p:cNvPr id="11" name="Immagine 10">
            <a:extLst>
              <a:ext uri="{FF2B5EF4-FFF2-40B4-BE49-F238E27FC236}">
                <a16:creationId xmlns:a16="http://schemas.microsoft.com/office/drawing/2014/main" id="{133B4E9B-01F0-B9DC-FCC2-67D6089A70C3}"/>
              </a:ext>
            </a:extLst>
          </p:cNvPr>
          <p:cNvPicPr>
            <a:picLocks noChangeAspect="1"/>
          </p:cNvPicPr>
          <p:nvPr/>
        </p:nvPicPr>
        <p:blipFill>
          <a:blip r:embed="rId3"/>
          <a:srcRect t="47777" r="50000" b="5496"/>
          <a:stretch>
            <a:fillRect/>
          </a:stretch>
        </p:blipFill>
        <p:spPr>
          <a:xfrm>
            <a:off x="17037304" y="6390966"/>
            <a:ext cx="4100108" cy="2844502"/>
          </a:xfrm>
          <a:prstGeom prst="rect">
            <a:avLst/>
          </a:prstGeom>
        </p:spPr>
      </p:pic>
      <p:sp>
        <p:nvSpPr>
          <p:cNvPr id="12" name="CasellaDiTesto 11">
            <a:extLst>
              <a:ext uri="{FF2B5EF4-FFF2-40B4-BE49-F238E27FC236}">
                <a16:creationId xmlns:a16="http://schemas.microsoft.com/office/drawing/2014/main" id="{A0781D14-25B9-E43D-BA51-E956907B2CD0}"/>
              </a:ext>
            </a:extLst>
          </p:cNvPr>
          <p:cNvSpPr txBox="1"/>
          <p:nvPr/>
        </p:nvSpPr>
        <p:spPr>
          <a:xfrm>
            <a:off x="1206500" y="3981804"/>
            <a:ext cx="22074188"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GB" sz="3200" i="0" u="none" strike="noStrike" cap="none" spc="0" normalizeH="0" baseline="0" dirty="0">
                <a:ln>
                  <a:noFill/>
                </a:ln>
                <a:solidFill>
                  <a:schemeClr val="bg2">
                    <a:lumMod val="10000"/>
                  </a:schemeClr>
                </a:solidFill>
                <a:effectLst/>
                <a:uFillTx/>
                <a:latin typeface="+mn-lt"/>
                <a:ea typeface="+mn-ea"/>
                <a:cs typeface="+mn-cs"/>
                <a:sym typeface="Helvetica Neue"/>
              </a:rPr>
              <a:t>(strong) </a:t>
            </a:r>
            <a:r>
              <a:rPr kumimoji="0" lang="en-GB" sz="3200" i="0" u="none" strike="noStrike" cap="none" spc="0" normalizeH="0" baseline="0" dirty="0">
                <a:ln>
                  <a:noFill/>
                </a:ln>
                <a:solidFill>
                  <a:srgbClr val="0070C0"/>
                </a:solidFill>
                <a:effectLst/>
                <a:uFillTx/>
                <a:latin typeface="+mn-lt"/>
                <a:ea typeface="+mn-ea"/>
                <a:cs typeface="+mn-cs"/>
                <a:sym typeface="Helvetica Neue"/>
              </a:rPr>
              <a:t>duality</a:t>
            </a:r>
            <a:r>
              <a:rPr kumimoji="0" lang="en-GB" sz="3200" i="0" u="none" strike="noStrike" cap="none" spc="0" normalizeH="0" baseline="0" dirty="0">
                <a:ln>
                  <a:noFill/>
                </a:ln>
                <a:solidFill>
                  <a:schemeClr val="bg2">
                    <a:lumMod val="10000"/>
                  </a:schemeClr>
                </a:solidFill>
                <a:effectLst/>
                <a:uFillTx/>
                <a:latin typeface="+mn-lt"/>
                <a:ea typeface="+mn-ea"/>
                <a:cs typeface="+mn-cs"/>
                <a:sym typeface="Helvetica Neue"/>
              </a:rPr>
              <a:t> result for Wasserstein DRO of </a:t>
            </a:r>
            <a:r>
              <a:rPr kumimoji="0" lang="en-GB" sz="3200" i="0" u="none" strike="noStrike" cap="none" spc="0" normalizeH="0" baseline="0" dirty="0">
                <a:ln>
                  <a:noFill/>
                </a:ln>
                <a:solidFill>
                  <a:srgbClr val="0070C0"/>
                </a:solidFill>
                <a:effectLst/>
                <a:uFillTx/>
                <a:latin typeface="+mn-lt"/>
                <a:ea typeface="+mn-ea"/>
                <a:cs typeface="+mn-cs"/>
                <a:sym typeface="Helvetica Neue"/>
              </a:rPr>
              <a:t>quadratic</a:t>
            </a:r>
            <a:r>
              <a:rPr kumimoji="0" lang="en-GB" sz="3200" i="0" u="none" strike="noStrike" cap="none" spc="0" normalizeH="0" baseline="0" dirty="0">
                <a:ln>
                  <a:noFill/>
                </a:ln>
                <a:solidFill>
                  <a:schemeClr val="bg2">
                    <a:lumMod val="10000"/>
                  </a:schemeClr>
                </a:solidFill>
                <a:effectLst/>
                <a:uFillTx/>
                <a:latin typeface="+mn-lt"/>
                <a:ea typeface="+mn-ea"/>
                <a:cs typeface="+mn-cs"/>
                <a:sym typeface="Helvetica Neue"/>
              </a:rPr>
              <a:t> objectives over distributions supported on a </a:t>
            </a:r>
            <a:r>
              <a:rPr kumimoji="0" lang="en-GB" sz="3200" i="0" u="none" strike="noStrike" cap="none" spc="0" normalizeH="0" baseline="0" dirty="0">
                <a:ln>
                  <a:noFill/>
                </a:ln>
                <a:solidFill>
                  <a:srgbClr val="0070C0"/>
                </a:solidFill>
                <a:effectLst/>
                <a:uFillTx/>
                <a:latin typeface="+mn-lt"/>
                <a:ea typeface="+mn-ea"/>
                <a:cs typeface="+mn-cs"/>
                <a:sym typeface="Helvetica Neue"/>
              </a:rPr>
              <a:t>polyhedron</a:t>
            </a:r>
            <a:r>
              <a:rPr kumimoji="0" lang="en-GB" sz="3200" i="0" u="none" strike="noStrike" cap="none" spc="0" normalizeH="0" baseline="0" dirty="0">
                <a:ln>
                  <a:noFill/>
                </a:ln>
                <a:solidFill>
                  <a:schemeClr val="bg2">
                    <a:lumMod val="10000"/>
                  </a:schemeClr>
                </a:solidFill>
                <a:effectLst/>
                <a:uFillTx/>
                <a:latin typeface="+mn-lt"/>
                <a:ea typeface="+mn-ea"/>
                <a:cs typeface="+mn-cs"/>
                <a:sym typeface="Helvetica Neue"/>
              </a:rPr>
              <a:t>  </a:t>
            </a:r>
          </a:p>
        </p:txBody>
      </p:sp>
      <p:sp>
        <p:nvSpPr>
          <p:cNvPr id="13" name="Linea di collegamento">
            <a:extLst>
              <a:ext uri="{FF2B5EF4-FFF2-40B4-BE49-F238E27FC236}">
                <a16:creationId xmlns:a16="http://schemas.microsoft.com/office/drawing/2014/main" id="{680F9E68-6970-62CF-7C76-85D84C848B30}"/>
              </a:ext>
            </a:extLst>
          </p:cNvPr>
          <p:cNvSpPr/>
          <p:nvPr/>
        </p:nvSpPr>
        <p:spPr>
          <a:xfrm rot="478484">
            <a:off x="1678630" y="4784687"/>
            <a:ext cx="1724843" cy="632432"/>
          </a:xfrm>
          <a:custGeom>
            <a:avLst/>
            <a:gdLst/>
            <a:ahLst/>
            <a:cxnLst>
              <a:cxn ang="0">
                <a:pos x="wd2" y="hd2"/>
              </a:cxn>
              <a:cxn ang="5400000">
                <a:pos x="wd2" y="hd2"/>
              </a:cxn>
              <a:cxn ang="10800000">
                <a:pos x="wd2" y="hd2"/>
              </a:cxn>
              <a:cxn ang="16200000">
                <a:pos x="wd2" y="hd2"/>
              </a:cxn>
            </a:cxnLst>
            <a:rect l="0" t="0" r="r" b="b"/>
            <a:pathLst>
              <a:path w="18069" h="20081" extrusionOk="0">
                <a:moveTo>
                  <a:pt x="18069" y="19788"/>
                </a:moveTo>
                <a:cubicBezTo>
                  <a:pt x="1725" y="21600"/>
                  <a:pt x="-3531" y="15004"/>
                  <a:pt x="2300" y="0"/>
                </a:cubicBezTo>
              </a:path>
            </a:pathLst>
          </a:custGeom>
          <a:ln w="25400">
            <a:solidFill>
              <a:srgbClr val="000000"/>
            </a:solidFill>
            <a:miter lim="400000"/>
            <a:headEnd type="stealth"/>
          </a:ln>
        </p:spPr>
        <p:txBody>
          <a:bodyPr/>
          <a:lstStyle/>
          <a:p>
            <a:endParaRPr/>
          </a:p>
        </p:txBody>
      </p:sp>
      <p:sp>
        <p:nvSpPr>
          <p:cNvPr id="14" name="CasellaDiTesto 13">
            <a:extLst>
              <a:ext uri="{FF2B5EF4-FFF2-40B4-BE49-F238E27FC236}">
                <a16:creationId xmlns:a16="http://schemas.microsoft.com/office/drawing/2014/main" id="{DB8C2D2A-380D-3E16-9841-56D5DE736200}"/>
              </a:ext>
            </a:extLst>
          </p:cNvPr>
          <p:cNvSpPr txBox="1"/>
          <p:nvPr/>
        </p:nvSpPr>
        <p:spPr>
          <a:xfrm>
            <a:off x="3591404" y="5206434"/>
            <a:ext cx="18278954"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GB" sz="3200" b="0" i="0" u="none" strike="noStrike" cap="none" spc="0" normalizeH="0" baseline="0" dirty="0">
                <a:ln>
                  <a:noFill/>
                </a:ln>
                <a:solidFill>
                  <a:schemeClr val="bg2">
                    <a:lumMod val="10000"/>
                  </a:schemeClr>
                </a:solidFill>
                <a:effectLst/>
                <a:uFillTx/>
                <a:latin typeface="+mn-lt"/>
                <a:ea typeface="+mn-ea"/>
                <a:cs typeface="+mn-cs"/>
                <a:sym typeface="Helvetica Neue"/>
              </a:rPr>
              <a:t>application to DR </a:t>
            </a:r>
            <a:r>
              <a:rPr kumimoji="0" lang="en-GB" sz="3200" b="0" i="0" u="none" strike="noStrike" cap="none" spc="0" normalizeH="0" dirty="0">
                <a:ln>
                  <a:noFill/>
                </a:ln>
                <a:solidFill>
                  <a:schemeClr val="bg2">
                    <a:lumMod val="10000"/>
                  </a:schemeClr>
                </a:solidFill>
                <a:effectLst/>
                <a:uFillTx/>
                <a:latin typeface="+mn-lt"/>
                <a:ea typeface="+mn-ea"/>
                <a:cs typeface="+mn-cs"/>
                <a:sym typeface="Helvetica Neue"/>
              </a:rPr>
              <a:t>control with </a:t>
            </a:r>
            <a:r>
              <a:rPr kumimoji="0" lang="en-GB" sz="3200" b="0" i="0" u="none" strike="noStrike" cap="none" spc="0" normalizeH="0" dirty="0">
                <a:ln>
                  <a:noFill/>
                </a:ln>
                <a:solidFill>
                  <a:srgbClr val="FF0000"/>
                </a:solidFill>
                <a:effectLst/>
                <a:uFillTx/>
                <a:latin typeface="+mn-lt"/>
                <a:ea typeface="+mn-ea"/>
                <a:cs typeface="+mn-cs"/>
                <a:sym typeface="Helvetica Neue"/>
              </a:rPr>
              <a:t>stability</a:t>
            </a:r>
            <a:r>
              <a:rPr kumimoji="0" lang="en-GB" sz="3200" b="0" i="0" u="none" strike="noStrike" cap="none" spc="0" normalizeH="0" dirty="0">
                <a:ln>
                  <a:noFill/>
                </a:ln>
                <a:solidFill>
                  <a:schemeClr val="bg2">
                    <a:lumMod val="10000"/>
                  </a:schemeClr>
                </a:solidFill>
                <a:effectLst/>
                <a:uFillTx/>
                <a:latin typeface="+mn-lt"/>
                <a:ea typeface="+mn-ea"/>
                <a:cs typeface="+mn-cs"/>
                <a:sym typeface="Helvetica Neue"/>
              </a:rPr>
              <a:t> and out-of-samples </a:t>
            </a:r>
            <a:r>
              <a:rPr kumimoji="0" lang="en-GB" sz="3200" b="0" i="0" u="none" strike="noStrike" cap="none" spc="0" normalizeH="0" dirty="0">
                <a:ln>
                  <a:noFill/>
                </a:ln>
                <a:solidFill>
                  <a:srgbClr val="FF0000"/>
                </a:solidFill>
                <a:effectLst/>
                <a:uFillTx/>
                <a:latin typeface="+mn-lt"/>
                <a:ea typeface="+mn-ea"/>
                <a:cs typeface="+mn-cs"/>
                <a:sym typeface="Helvetica Neue"/>
              </a:rPr>
              <a:t>performance</a:t>
            </a:r>
            <a:r>
              <a:rPr kumimoji="0" lang="en-GB" sz="3200" b="0" i="0" u="none" strike="noStrike" cap="none" spc="0" normalizeH="0" dirty="0">
                <a:ln>
                  <a:noFill/>
                </a:ln>
                <a:solidFill>
                  <a:schemeClr val="bg2">
                    <a:lumMod val="10000"/>
                  </a:schemeClr>
                </a:solidFill>
                <a:effectLst/>
                <a:uFillTx/>
                <a:latin typeface="+mn-lt"/>
                <a:ea typeface="+mn-ea"/>
                <a:cs typeface="+mn-cs"/>
                <a:sym typeface="Helvetica Neue"/>
              </a:rPr>
              <a:t> and </a:t>
            </a:r>
            <a:r>
              <a:rPr kumimoji="0" lang="en-GB" sz="3200" b="0" i="0" u="none" strike="noStrike" cap="none" spc="0" normalizeH="0" dirty="0">
                <a:ln>
                  <a:noFill/>
                </a:ln>
                <a:solidFill>
                  <a:srgbClr val="FF0000"/>
                </a:solidFill>
                <a:effectLst/>
                <a:uFillTx/>
                <a:latin typeface="+mn-lt"/>
                <a:ea typeface="+mn-ea"/>
                <a:cs typeface="+mn-cs"/>
                <a:sym typeface="Helvetica Neue"/>
              </a:rPr>
              <a:t>safety</a:t>
            </a:r>
            <a:r>
              <a:rPr kumimoji="0" lang="en-GB" sz="3200" b="0" i="0" u="none" strike="noStrike" cap="none" spc="0" normalizeH="0" dirty="0">
                <a:ln>
                  <a:noFill/>
                </a:ln>
                <a:solidFill>
                  <a:schemeClr val="bg2">
                    <a:lumMod val="10000"/>
                  </a:schemeClr>
                </a:solidFill>
                <a:effectLst/>
                <a:uFillTx/>
                <a:latin typeface="+mn-lt"/>
                <a:ea typeface="+mn-ea"/>
                <a:cs typeface="+mn-cs"/>
                <a:sym typeface="Helvetica Neue"/>
              </a:rPr>
              <a:t> guarantees</a:t>
            </a:r>
            <a:endParaRPr kumimoji="0" lang="en-GB" sz="3200" b="0" i="0" u="none" strike="noStrike" cap="none" spc="0" normalizeH="0" baseline="0" dirty="0">
              <a:ln>
                <a:noFill/>
              </a:ln>
              <a:solidFill>
                <a:schemeClr val="bg2">
                  <a:lumMod val="10000"/>
                </a:schemeClr>
              </a:solidFill>
              <a:effectLst/>
              <a:uFillTx/>
              <a:latin typeface="+mn-lt"/>
              <a:ea typeface="+mn-ea"/>
              <a:cs typeface="+mn-cs"/>
              <a:sym typeface="Helvetica Neue"/>
            </a:endParaRPr>
          </a:p>
        </p:txBody>
      </p:sp>
      <p:sp>
        <p:nvSpPr>
          <p:cNvPr id="15" name="CasellaDiTesto 14">
            <a:extLst>
              <a:ext uri="{FF2B5EF4-FFF2-40B4-BE49-F238E27FC236}">
                <a16:creationId xmlns:a16="http://schemas.microsoft.com/office/drawing/2014/main" id="{D68F8AE3-DC26-BDEA-1465-CF7EEB821590}"/>
              </a:ext>
            </a:extLst>
          </p:cNvPr>
          <p:cNvSpPr txBox="1"/>
          <p:nvPr/>
        </p:nvSpPr>
        <p:spPr>
          <a:xfrm>
            <a:off x="1124315" y="6382366"/>
            <a:ext cx="11606566" cy="59503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GB" sz="3200" b="1" i="0" u="none" strike="noStrike" cap="none" spc="0" normalizeH="0" baseline="0" dirty="0">
                <a:ln>
                  <a:noFill/>
                </a:ln>
                <a:solidFill>
                  <a:schemeClr val="bg2">
                    <a:lumMod val="10000"/>
                  </a:schemeClr>
                </a:solidFill>
                <a:effectLst/>
                <a:uFillTx/>
                <a:latin typeface="+mn-lt"/>
                <a:ea typeface="+mn-ea"/>
                <a:cs typeface="+mn-cs"/>
                <a:sym typeface="Helvetica Neue"/>
              </a:rPr>
              <a:t>Open challenges</a:t>
            </a:r>
            <a:r>
              <a:rPr kumimoji="0" lang="en-GB" sz="3200" b="1" i="0" u="none" strike="noStrike" cap="none" spc="0" normalizeH="0" dirty="0">
                <a:ln>
                  <a:noFill/>
                </a:ln>
                <a:solidFill>
                  <a:schemeClr val="bg2">
                    <a:lumMod val="10000"/>
                  </a:schemeClr>
                </a:solidFill>
                <a:effectLst/>
                <a:uFillTx/>
                <a:latin typeface="+mn-lt"/>
                <a:ea typeface="+mn-ea"/>
                <a:cs typeface="+mn-cs"/>
                <a:sym typeface="Helvetica Neue"/>
              </a:rPr>
              <a:t> and perspectives</a:t>
            </a:r>
            <a:r>
              <a:rPr kumimoji="0" lang="en-GB" sz="3200" b="1" i="0" u="none" strike="noStrike" cap="none" spc="0" normalizeH="0" baseline="0" dirty="0">
                <a:ln>
                  <a:noFill/>
                </a:ln>
                <a:solidFill>
                  <a:schemeClr val="bg2">
                    <a:lumMod val="10000"/>
                  </a:schemeClr>
                </a:solidFill>
                <a:effectLst/>
                <a:uFillTx/>
                <a:latin typeface="+mn-lt"/>
                <a:ea typeface="+mn-ea"/>
                <a:cs typeface="+mn-cs"/>
                <a:sym typeface="Helvetica Neue"/>
              </a:rPr>
              <a:t>:                                      </a:t>
            </a:r>
          </a:p>
        </p:txBody>
      </p:sp>
      <p:sp>
        <p:nvSpPr>
          <p:cNvPr id="17" name="1Martin, A., Furieri, L., Dörfler, F., Lygeros, J., &amp; Ferrari-Trecate, G. (2022, May). Safe control with minimal regret. In Learning for Dynamics and Control Conference (pp. 726-738). PMLR.">
            <a:extLst>
              <a:ext uri="{FF2B5EF4-FFF2-40B4-BE49-F238E27FC236}">
                <a16:creationId xmlns:a16="http://schemas.microsoft.com/office/drawing/2014/main" id="{84F9369C-6B9F-B5D9-CD33-BD4D4B01ACE4}"/>
              </a:ext>
            </a:extLst>
          </p:cNvPr>
          <p:cNvSpPr txBox="1"/>
          <p:nvPr/>
        </p:nvSpPr>
        <p:spPr>
          <a:xfrm>
            <a:off x="1091124" y="12238955"/>
            <a:ext cx="21958421" cy="7950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457200">
              <a:defRPr sz="2000">
                <a:solidFill>
                  <a:srgbClr val="222222"/>
                </a:solidFill>
              </a:defRPr>
            </a:pPr>
            <a:r>
              <a:rPr lang="it-CH" sz="2000" dirty="0"/>
              <a:t>Wang, J., Gao, R., &amp; Xie, Y. (2025). Sinkhorn distributionally robust optimization. </a:t>
            </a:r>
            <a:r>
              <a:rPr lang="it-CH" sz="2000" i="1" dirty="0"/>
              <a:t>Operations Research</a:t>
            </a:r>
            <a:r>
              <a:rPr lang="it-CH" sz="2000" dirty="0"/>
              <a:t>.</a:t>
            </a:r>
            <a:br>
              <a:rPr lang="it-CH" sz="2000" dirty="0"/>
            </a:br>
            <a:br>
              <a:rPr lang="it-CH" sz="500" dirty="0"/>
            </a:br>
            <a:r>
              <a:rPr lang="it-CH" sz="2000" dirty="0"/>
              <a:t>Cescon, R., Martin, A., &amp; Ferrari-Trecate, G. (2025). Data-driven Distributionally Robust Control Based on Sinkhorn Ambiguity Sets. </a:t>
            </a:r>
            <a:r>
              <a:rPr lang="it-CH" sz="2000" i="1" dirty="0"/>
              <a:t>arXiv preprint arXiv:2503.20703</a:t>
            </a:r>
            <a:r>
              <a:rPr lang="it-CH" sz="2000" dirty="0"/>
              <a:t>.</a:t>
            </a:r>
            <a:endParaRPr lang="it-CH" dirty="0"/>
          </a:p>
        </p:txBody>
      </p:sp>
      <p:sp>
        <p:nvSpPr>
          <p:cNvPr id="18" name="Elimina">
            <a:extLst>
              <a:ext uri="{FF2B5EF4-FFF2-40B4-BE49-F238E27FC236}">
                <a16:creationId xmlns:a16="http://schemas.microsoft.com/office/drawing/2014/main" id="{4A3A45BE-8903-0359-6553-71B06147F6FB}"/>
              </a:ext>
            </a:extLst>
          </p:cNvPr>
          <p:cNvSpPr/>
          <p:nvPr/>
        </p:nvSpPr>
        <p:spPr>
          <a:xfrm>
            <a:off x="1092068" y="10711568"/>
            <a:ext cx="508001" cy="508011"/>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6"/>
                  <a:pt x="2881" y="3016"/>
                </a:cubicBezTo>
                <a:cubicBezTo>
                  <a:pt x="-961" y="7037"/>
                  <a:pt x="-961" y="13558"/>
                  <a:pt x="2881" y="17579"/>
                </a:cubicBezTo>
                <a:cubicBezTo>
                  <a:pt x="6724" y="21600"/>
                  <a:pt x="12954" y="21600"/>
                  <a:pt x="16797" y="17579"/>
                </a:cubicBezTo>
                <a:cubicBezTo>
                  <a:pt x="20639" y="13558"/>
                  <a:pt x="20639" y="7037"/>
                  <a:pt x="16797" y="3016"/>
                </a:cubicBezTo>
                <a:cubicBezTo>
                  <a:pt x="14875" y="1006"/>
                  <a:pt x="12357" y="0"/>
                  <a:pt x="9839" y="0"/>
                </a:cubicBezTo>
                <a:close/>
                <a:moveTo>
                  <a:pt x="6165" y="4684"/>
                </a:moveTo>
                <a:cubicBezTo>
                  <a:pt x="6180" y="4684"/>
                  <a:pt x="6194" y="4690"/>
                  <a:pt x="6205" y="4702"/>
                </a:cubicBezTo>
                <a:lnTo>
                  <a:pt x="9799" y="8462"/>
                </a:lnTo>
                <a:cubicBezTo>
                  <a:pt x="9822" y="8486"/>
                  <a:pt x="9858" y="8486"/>
                  <a:pt x="9881" y="8462"/>
                </a:cubicBezTo>
                <a:lnTo>
                  <a:pt x="13474" y="4702"/>
                </a:lnTo>
                <a:cubicBezTo>
                  <a:pt x="13497" y="4678"/>
                  <a:pt x="13533" y="4678"/>
                  <a:pt x="13556" y="4702"/>
                </a:cubicBezTo>
                <a:lnTo>
                  <a:pt x="15186" y="6408"/>
                </a:lnTo>
                <a:cubicBezTo>
                  <a:pt x="15209" y="6432"/>
                  <a:pt x="15209" y="6471"/>
                  <a:pt x="15186" y="6495"/>
                </a:cubicBezTo>
                <a:lnTo>
                  <a:pt x="11593" y="10254"/>
                </a:lnTo>
                <a:cubicBezTo>
                  <a:pt x="11570" y="10278"/>
                  <a:pt x="11570" y="10317"/>
                  <a:pt x="11593" y="10341"/>
                </a:cubicBezTo>
                <a:lnTo>
                  <a:pt x="15186" y="14100"/>
                </a:lnTo>
                <a:cubicBezTo>
                  <a:pt x="15209" y="14124"/>
                  <a:pt x="15209" y="14162"/>
                  <a:pt x="15186" y="14186"/>
                </a:cubicBezTo>
                <a:lnTo>
                  <a:pt x="13556" y="15892"/>
                </a:lnTo>
                <a:cubicBezTo>
                  <a:pt x="13533" y="15916"/>
                  <a:pt x="13497" y="15916"/>
                  <a:pt x="13474" y="15892"/>
                </a:cubicBezTo>
                <a:lnTo>
                  <a:pt x="9881" y="12133"/>
                </a:lnTo>
                <a:cubicBezTo>
                  <a:pt x="9858" y="12109"/>
                  <a:pt x="9822" y="12109"/>
                  <a:pt x="9799" y="12133"/>
                </a:cubicBezTo>
                <a:lnTo>
                  <a:pt x="6205" y="15892"/>
                </a:lnTo>
                <a:cubicBezTo>
                  <a:pt x="6183" y="15916"/>
                  <a:pt x="6147" y="15916"/>
                  <a:pt x="6124" y="15892"/>
                </a:cubicBezTo>
                <a:lnTo>
                  <a:pt x="4493" y="14186"/>
                </a:lnTo>
                <a:cubicBezTo>
                  <a:pt x="4471" y="14162"/>
                  <a:pt x="4471" y="14124"/>
                  <a:pt x="4493" y="14100"/>
                </a:cubicBezTo>
                <a:lnTo>
                  <a:pt x="8085" y="10341"/>
                </a:lnTo>
                <a:cubicBezTo>
                  <a:pt x="8108" y="10317"/>
                  <a:pt x="8108" y="10278"/>
                  <a:pt x="8085" y="10254"/>
                </a:cubicBezTo>
                <a:lnTo>
                  <a:pt x="4493" y="6495"/>
                </a:lnTo>
                <a:cubicBezTo>
                  <a:pt x="4471" y="6471"/>
                  <a:pt x="4471" y="6432"/>
                  <a:pt x="4493" y="6408"/>
                </a:cubicBezTo>
                <a:lnTo>
                  <a:pt x="6124" y="4702"/>
                </a:lnTo>
                <a:cubicBezTo>
                  <a:pt x="6135" y="4690"/>
                  <a:pt x="6151" y="4684"/>
                  <a:pt x="6165" y="4684"/>
                </a:cubicBezTo>
                <a:close/>
              </a:path>
            </a:pathLst>
          </a:cu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9" name="CasellaDiTesto 18">
            <a:extLst>
              <a:ext uri="{FF2B5EF4-FFF2-40B4-BE49-F238E27FC236}">
                <a16:creationId xmlns:a16="http://schemas.microsoft.com/office/drawing/2014/main" id="{4409F01A-84D9-2EF4-A44C-1A749DEF4EB0}"/>
              </a:ext>
            </a:extLst>
          </p:cNvPr>
          <p:cNvSpPr txBox="1"/>
          <p:nvPr/>
        </p:nvSpPr>
        <p:spPr>
          <a:xfrm>
            <a:off x="1863587" y="10685080"/>
            <a:ext cx="20877351"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r>
              <a:rPr lang="en-GB" sz="3200" dirty="0">
                <a:solidFill>
                  <a:schemeClr val="bg2">
                    <a:lumMod val="10000"/>
                  </a:schemeClr>
                </a:solidFill>
              </a:rPr>
              <a:t>scalability of SDP</a:t>
            </a:r>
            <a:endParaRPr kumimoji="0" lang="en-GB" sz="3200" b="0" i="0" u="none" strike="noStrike" cap="none" spc="0" normalizeH="0" baseline="0" dirty="0">
              <a:ln>
                <a:noFill/>
              </a:ln>
              <a:solidFill>
                <a:schemeClr val="bg2">
                  <a:lumMod val="10000"/>
                </a:schemeClr>
              </a:solidFill>
              <a:effectLst/>
              <a:uFillTx/>
              <a:latin typeface="+mn-lt"/>
              <a:ea typeface="+mn-ea"/>
              <a:cs typeface="+mn-cs"/>
              <a:sym typeface="Helvetica Neue"/>
            </a:endParaRPr>
          </a:p>
        </p:txBody>
      </p:sp>
      <p:pic>
        <p:nvPicPr>
          <p:cNvPr id="21" name="Immagine 20" descr="Immagine che contiene Segnale stradale, cartello, giallo&#10;&#10;Il contenuto generato dall'IA potrebbe non essere corretto.">
            <a:extLst>
              <a:ext uri="{FF2B5EF4-FFF2-40B4-BE49-F238E27FC236}">
                <a16:creationId xmlns:a16="http://schemas.microsoft.com/office/drawing/2014/main" id="{88CD1FDD-2699-F148-8302-5E67C3C2D5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4780" y="7402714"/>
            <a:ext cx="575579" cy="511987"/>
          </a:xfrm>
          <a:prstGeom prst="rect">
            <a:avLst/>
          </a:prstGeom>
        </p:spPr>
      </p:pic>
      <p:sp>
        <p:nvSpPr>
          <p:cNvPr id="22" name="CasellaDiTesto 21">
            <a:extLst>
              <a:ext uri="{FF2B5EF4-FFF2-40B4-BE49-F238E27FC236}">
                <a16:creationId xmlns:a16="http://schemas.microsoft.com/office/drawing/2014/main" id="{E12107B8-90F0-A18B-D4AF-DB7B21AA82ED}"/>
              </a:ext>
            </a:extLst>
          </p:cNvPr>
          <p:cNvSpPr txBox="1"/>
          <p:nvPr/>
        </p:nvSpPr>
        <p:spPr>
          <a:xfrm>
            <a:off x="1913878" y="7342088"/>
            <a:ext cx="5745163"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r>
              <a:rPr lang="en-GB" sz="3200" dirty="0">
                <a:solidFill>
                  <a:schemeClr val="bg2">
                    <a:lumMod val="10000"/>
                  </a:schemeClr>
                </a:solidFill>
              </a:rPr>
              <a:t>expressivity and conservatism</a:t>
            </a:r>
            <a:endParaRPr kumimoji="0" lang="en-GB" sz="3200" b="0" i="0" u="none" strike="noStrike" cap="none" spc="0" normalizeH="0" baseline="0" dirty="0">
              <a:ln>
                <a:noFill/>
              </a:ln>
              <a:solidFill>
                <a:schemeClr val="bg2">
                  <a:lumMod val="10000"/>
                </a:schemeClr>
              </a:solidFill>
              <a:effectLst/>
              <a:uFillTx/>
              <a:latin typeface="+mn-lt"/>
              <a:ea typeface="+mn-ea"/>
              <a:cs typeface="+mn-cs"/>
              <a:sym typeface="Helvetica Neue"/>
            </a:endParaRPr>
          </a:p>
        </p:txBody>
      </p:sp>
      <p:sp>
        <p:nvSpPr>
          <p:cNvPr id="25" name="Freccia circolare in giù 24">
            <a:extLst>
              <a:ext uri="{FF2B5EF4-FFF2-40B4-BE49-F238E27FC236}">
                <a16:creationId xmlns:a16="http://schemas.microsoft.com/office/drawing/2014/main" id="{C1F2BF13-3A35-60C4-C925-95146F945E6C}"/>
              </a:ext>
            </a:extLst>
          </p:cNvPr>
          <p:cNvSpPr/>
          <p:nvPr/>
        </p:nvSpPr>
        <p:spPr>
          <a:xfrm rot="10800000">
            <a:off x="10319950" y="9340746"/>
            <a:ext cx="4100107" cy="741957"/>
          </a:xfrm>
          <a:prstGeom prst="curvedDownArrow">
            <a:avLst/>
          </a:prstGeom>
          <a:solidFill>
            <a:schemeClr val="bg1"/>
          </a:solidFill>
          <a:ln w="12700" cap="flat">
            <a:solidFill>
              <a:srgbClr val="000000"/>
            </a:solidFill>
            <a:miter lim="400000"/>
          </a:ln>
          <a:effectLst/>
          <a:scene3d>
            <a:camera prst="orthographicFront">
              <a:rot lat="10800000" lon="0" rev="0"/>
            </a:camera>
            <a:lightRig rig="threePt" dir="t"/>
          </a:scene3d>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solidFill>
                  <a:sysClr val="windowText" lastClr="000000"/>
                </a:solidFill>
              </a:ln>
              <a:solidFill>
                <a:schemeClr val="bg1"/>
              </a:solidFill>
              <a:effectLst/>
              <a:uFillTx/>
              <a:latin typeface="Helvetica Neue Medium"/>
              <a:ea typeface="Helvetica Neue Medium"/>
              <a:cs typeface="Helvetica Neue Medium"/>
              <a:sym typeface="Helvetica Neue Medium"/>
            </a:endParaRPr>
          </a:p>
        </p:txBody>
      </p:sp>
      <p:sp>
        <p:nvSpPr>
          <p:cNvPr id="27" name="CasellaDiTesto 26">
            <a:extLst>
              <a:ext uri="{FF2B5EF4-FFF2-40B4-BE49-F238E27FC236}">
                <a16:creationId xmlns:a16="http://schemas.microsoft.com/office/drawing/2014/main" id="{AB45ECDF-8F15-E6ED-61CD-7AA373F92D2B}"/>
              </a:ext>
            </a:extLst>
          </p:cNvPr>
          <p:cNvSpPr txBox="1"/>
          <p:nvPr/>
        </p:nvSpPr>
        <p:spPr>
          <a:xfrm>
            <a:off x="14744700" y="9450105"/>
            <a:ext cx="12881112"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r>
              <a:rPr lang="en-GB" sz="2800" dirty="0">
                <a:solidFill>
                  <a:schemeClr val="bg2">
                    <a:lumMod val="10000"/>
                  </a:schemeClr>
                </a:solidFill>
              </a:rPr>
              <a:t>adding a KL </a:t>
            </a:r>
            <a:r>
              <a:rPr lang="en-GB" sz="2800" dirty="0">
                <a:solidFill>
                  <a:srgbClr val="00B050"/>
                </a:solidFill>
              </a:rPr>
              <a:t>regularization</a:t>
            </a:r>
            <a:r>
              <a:rPr lang="en-GB" sz="2800" dirty="0">
                <a:solidFill>
                  <a:schemeClr val="bg2">
                    <a:lumMod val="10000"/>
                  </a:schemeClr>
                </a:solidFill>
              </a:rPr>
              <a:t> to the transport plan </a:t>
            </a:r>
            <a:endParaRPr kumimoji="0" lang="en-GB" sz="2800" b="0" i="0" u="none" strike="noStrike" cap="none" spc="0" normalizeH="0" baseline="0" dirty="0">
              <a:ln>
                <a:noFill/>
              </a:ln>
              <a:solidFill>
                <a:schemeClr val="bg2">
                  <a:lumMod val="10000"/>
                </a:schemeClr>
              </a:solidFill>
              <a:effectLst/>
              <a:uFillTx/>
              <a:sym typeface="Helvetica Neue"/>
            </a:endParaRPr>
          </a:p>
        </p:txBody>
      </p:sp>
      <p:sp>
        <p:nvSpPr>
          <p:cNvPr id="31" name="CasellaDiTesto 30">
            <a:extLst>
              <a:ext uri="{FF2B5EF4-FFF2-40B4-BE49-F238E27FC236}">
                <a16:creationId xmlns:a16="http://schemas.microsoft.com/office/drawing/2014/main" id="{7399DE95-A729-D7D9-3571-1360769939EA}"/>
              </a:ext>
            </a:extLst>
          </p:cNvPr>
          <p:cNvSpPr txBox="1"/>
          <p:nvPr/>
        </p:nvSpPr>
        <p:spPr>
          <a:xfrm>
            <a:off x="8883997" y="8188532"/>
            <a:ext cx="1880754"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r>
              <a:rPr lang="en-GB" sz="2000" dirty="0">
                <a:solidFill>
                  <a:srgbClr val="FF0000"/>
                </a:solidFill>
              </a:rPr>
              <a:t>nominal</a:t>
            </a:r>
            <a:endParaRPr kumimoji="0" lang="en-GB" sz="2000" b="0" i="0" u="none" strike="noStrike" cap="none" spc="0" normalizeH="0" baseline="0" dirty="0">
              <a:ln>
                <a:noFill/>
              </a:ln>
              <a:solidFill>
                <a:srgbClr val="FF0000"/>
              </a:solidFill>
              <a:effectLst/>
              <a:uFillTx/>
              <a:sym typeface="Helvetica Neue"/>
            </a:endParaRPr>
          </a:p>
        </p:txBody>
      </p:sp>
      <p:sp>
        <p:nvSpPr>
          <p:cNvPr id="32" name="CasellaDiTesto 31">
            <a:extLst>
              <a:ext uri="{FF2B5EF4-FFF2-40B4-BE49-F238E27FC236}">
                <a16:creationId xmlns:a16="http://schemas.microsoft.com/office/drawing/2014/main" id="{1E15C899-AA4C-DA49-657B-6BEE03B6D36F}"/>
              </a:ext>
            </a:extLst>
          </p:cNvPr>
          <p:cNvSpPr txBox="1"/>
          <p:nvPr/>
        </p:nvSpPr>
        <p:spPr>
          <a:xfrm>
            <a:off x="10086835" y="6721576"/>
            <a:ext cx="1880754"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r>
              <a:rPr lang="en-GB" sz="2000" dirty="0">
                <a:solidFill>
                  <a:srgbClr val="0070C0"/>
                </a:solidFill>
              </a:rPr>
              <a:t>worst case</a:t>
            </a:r>
            <a:endParaRPr kumimoji="0" lang="en-GB" sz="2000" b="0" i="0" u="none" strike="noStrike" cap="none" spc="0" normalizeH="0" baseline="0" dirty="0">
              <a:ln>
                <a:noFill/>
              </a:ln>
              <a:solidFill>
                <a:srgbClr val="0070C0"/>
              </a:solidFill>
              <a:effectLst/>
              <a:uFillTx/>
              <a:sym typeface="Helvetica Neue"/>
            </a:endParaRPr>
          </a:p>
        </p:txBody>
      </p:sp>
      <p:sp>
        <p:nvSpPr>
          <p:cNvPr id="33" name="Linea">
            <a:extLst>
              <a:ext uri="{FF2B5EF4-FFF2-40B4-BE49-F238E27FC236}">
                <a16:creationId xmlns:a16="http://schemas.microsoft.com/office/drawing/2014/main" id="{27F2D487-C662-F878-BD16-13292ED0D6CC}"/>
              </a:ext>
            </a:extLst>
          </p:cNvPr>
          <p:cNvSpPr/>
          <p:nvPr/>
        </p:nvSpPr>
        <p:spPr>
          <a:xfrm>
            <a:off x="5441431" y="10982596"/>
            <a:ext cx="1536701" cy="1"/>
          </a:xfrm>
          <a:prstGeom prst="line">
            <a:avLst/>
          </a:prstGeom>
          <a:ln w="25400">
            <a:solidFill>
              <a:srgbClr val="000000"/>
            </a:solidFill>
            <a:miter lim="400000"/>
            <a:tailEnd type="stealth"/>
          </a:ln>
        </p:spPr>
        <p:txBody>
          <a:bodyPr lIns="50800" tIns="50800" rIns="50800" bIns="50800" anchor="ctr"/>
          <a:lstStyle/>
          <a:p>
            <a:endParaRPr dirty="0"/>
          </a:p>
        </p:txBody>
      </p:sp>
      <p:pic>
        <p:nvPicPr>
          <p:cNvPr id="4" name="Immagine 3">
            <a:extLst>
              <a:ext uri="{FF2B5EF4-FFF2-40B4-BE49-F238E27FC236}">
                <a16:creationId xmlns:a16="http://schemas.microsoft.com/office/drawing/2014/main" id="{003E4BD2-A60C-30AF-0416-CA6EC8BB2E52}"/>
              </a:ext>
            </a:extLst>
          </p:cNvPr>
          <p:cNvPicPr>
            <a:picLocks noChangeAspect="1"/>
          </p:cNvPicPr>
          <p:nvPr/>
        </p:nvPicPr>
        <p:blipFill>
          <a:blip r:embed="rId5"/>
          <a:stretch>
            <a:fillRect/>
          </a:stretch>
        </p:blipFill>
        <p:spPr>
          <a:xfrm>
            <a:off x="1842368" y="8446542"/>
            <a:ext cx="5888182" cy="692727"/>
          </a:xfrm>
          <a:prstGeom prst="rect">
            <a:avLst/>
          </a:prstGeom>
        </p:spPr>
      </p:pic>
      <p:pic>
        <p:nvPicPr>
          <p:cNvPr id="8" name="Immagine 7" descr="Immagine che contiene persona, Viso umano, vestiti, cielo&#10;&#10;Il contenuto generato dall'IA potrebbe non essere corretto.">
            <a:extLst>
              <a:ext uri="{FF2B5EF4-FFF2-40B4-BE49-F238E27FC236}">
                <a16:creationId xmlns:a16="http://schemas.microsoft.com/office/drawing/2014/main" id="{B15DBAAD-9098-E2FB-1003-A2F01A49B07F}"/>
              </a:ext>
            </a:extLst>
          </p:cNvPr>
          <p:cNvPicPr>
            <a:picLocks noChangeAspect="1"/>
          </p:cNvPicPr>
          <p:nvPr/>
        </p:nvPicPr>
        <p:blipFill>
          <a:blip r:embed="rId6">
            <a:extLst>
              <a:ext uri="{28A0092B-C50C-407E-A947-70E740481C1C}">
                <a14:useLocalDpi xmlns:a14="http://schemas.microsoft.com/office/drawing/2010/main" val="0"/>
              </a:ext>
            </a:extLst>
          </a:blip>
          <a:srcRect b="14205"/>
          <a:stretch>
            <a:fillRect/>
          </a:stretch>
        </p:blipFill>
        <p:spPr>
          <a:xfrm>
            <a:off x="20373916" y="8570917"/>
            <a:ext cx="3145653" cy="3621083"/>
          </a:xfrm>
          <a:prstGeom prst="rect">
            <a:avLst/>
          </a:prstGeom>
        </p:spPr>
      </p:pic>
      <p:sp>
        <p:nvSpPr>
          <p:cNvPr id="30" name="Rettangolo con angoli arrotondati 29">
            <a:extLst>
              <a:ext uri="{FF2B5EF4-FFF2-40B4-BE49-F238E27FC236}">
                <a16:creationId xmlns:a16="http://schemas.microsoft.com/office/drawing/2014/main" id="{0E1C0E3C-DD37-5FA6-A4E1-99FDFF7B7A4E}"/>
              </a:ext>
            </a:extLst>
          </p:cNvPr>
          <p:cNvSpPr/>
          <p:nvPr/>
        </p:nvSpPr>
        <p:spPr>
          <a:xfrm rot="20938814">
            <a:off x="17784271" y="7606201"/>
            <a:ext cx="5639758" cy="1543685"/>
          </a:xfrm>
          <a:prstGeom prst="roundRect">
            <a:avLst/>
          </a:prstGeom>
          <a:solidFill>
            <a:schemeClr val="bg1">
              <a:lumMod val="85000"/>
              <a:alpha val="6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br>
              <a:rPr kumimoji="0" lang="en-GB" sz="2800" i="0" u="none" strike="noStrike" cap="none" spc="0" normalizeH="0" baseline="0" dirty="0">
                <a:ln>
                  <a:noFill/>
                </a:ln>
                <a:solidFill>
                  <a:schemeClr val="bg2">
                    <a:lumMod val="10000"/>
                  </a:schemeClr>
                </a:solidFill>
                <a:effectLst/>
                <a:uFillTx/>
                <a:ea typeface="Helvetica Neue Medium"/>
                <a:cs typeface="Helvetica Neue Medium"/>
                <a:sym typeface="Helvetica Neue Medium"/>
              </a:rPr>
            </a:br>
            <a:r>
              <a:rPr kumimoji="0" lang="en-GB" sz="2800" i="0" u="none" strike="noStrike" cap="none" spc="0" normalizeH="0" baseline="0" dirty="0">
                <a:ln>
                  <a:noFill/>
                </a:ln>
                <a:solidFill>
                  <a:schemeClr val="bg2">
                    <a:lumMod val="10000"/>
                  </a:schemeClr>
                </a:solidFill>
                <a:effectLst/>
                <a:uFillTx/>
                <a:ea typeface="Helvetica Neue Medium"/>
                <a:cs typeface="Helvetica Neue Medium"/>
                <a:sym typeface="Helvetica Neue Medium"/>
              </a:rPr>
              <a:t>Presentation on Thu @ 14:30</a:t>
            </a:r>
            <a:br>
              <a:rPr kumimoji="0" lang="en-GB" sz="2800" i="0" u="none" strike="noStrike" cap="none" spc="0" normalizeH="0" baseline="0" dirty="0">
                <a:ln>
                  <a:noFill/>
                </a:ln>
                <a:solidFill>
                  <a:schemeClr val="bg2">
                    <a:lumMod val="10000"/>
                  </a:schemeClr>
                </a:solidFill>
                <a:effectLst/>
                <a:uFillTx/>
                <a:ea typeface="Helvetica Neue Medium"/>
                <a:cs typeface="Helvetica Neue Medium"/>
                <a:sym typeface="Helvetica Neue Medium"/>
              </a:rPr>
            </a:br>
            <a:endParaRPr kumimoji="0" lang="en-GB" sz="2800" i="0" u="none" strike="noStrike" cap="none" spc="0" normalizeH="0" baseline="0" dirty="0">
              <a:ln>
                <a:noFill/>
              </a:ln>
              <a:solidFill>
                <a:schemeClr val="bg2">
                  <a:lumMod val="10000"/>
                </a:schemeClr>
              </a:solidFill>
              <a:effectLst/>
              <a:uFillTx/>
              <a:ea typeface="Helvetica Neue Medium"/>
              <a:cs typeface="Helvetica Neue Medium"/>
              <a:sym typeface="Helvetica Neue Medium"/>
            </a:endParaRPr>
          </a:p>
        </p:txBody>
      </p:sp>
      <p:sp>
        <p:nvSpPr>
          <p:cNvPr id="10" name="CasellaDiTesto 9">
            <a:extLst>
              <a:ext uri="{FF2B5EF4-FFF2-40B4-BE49-F238E27FC236}">
                <a16:creationId xmlns:a16="http://schemas.microsoft.com/office/drawing/2014/main" id="{E5A54D34-8490-D844-839A-BFAD2573F1C5}"/>
              </a:ext>
            </a:extLst>
          </p:cNvPr>
          <p:cNvSpPr txBox="1"/>
          <p:nvPr/>
        </p:nvSpPr>
        <p:spPr>
          <a:xfrm>
            <a:off x="7250054" y="10666035"/>
            <a:ext cx="20877351"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r>
              <a:rPr lang="en-GB" sz="3200" dirty="0">
                <a:solidFill>
                  <a:schemeClr val="bg2">
                    <a:lumMod val="10000"/>
                  </a:schemeClr>
                </a:solidFill>
              </a:rPr>
              <a:t>regularization “</a:t>
            </a:r>
            <a:r>
              <a:rPr lang="en-GB" sz="3200" dirty="0">
                <a:solidFill>
                  <a:srgbClr val="00B050"/>
                </a:solidFill>
              </a:rPr>
              <a:t>smooths</a:t>
            </a:r>
            <a:r>
              <a:rPr lang="en-GB" sz="3200" dirty="0">
                <a:solidFill>
                  <a:schemeClr val="bg2">
                    <a:lumMod val="10000"/>
                  </a:schemeClr>
                </a:solidFill>
              </a:rPr>
              <a:t>” the dual objective…first-order methods?                   </a:t>
            </a:r>
            <a:endParaRPr kumimoji="0" lang="en-GB" sz="3200" b="0" i="0" u="none" strike="noStrike" cap="none" spc="0" normalizeH="0" baseline="0" dirty="0">
              <a:ln>
                <a:noFill/>
              </a:ln>
              <a:solidFill>
                <a:schemeClr val="bg2">
                  <a:lumMod val="10000"/>
                </a:schemeClr>
              </a:solidFill>
              <a:effectLst/>
              <a:uFillTx/>
              <a:latin typeface="+mn-lt"/>
              <a:ea typeface="+mn-ea"/>
              <a:cs typeface="+mn-cs"/>
              <a:sym typeface="Helvetica Neue"/>
            </a:endParaRPr>
          </a:p>
        </p:txBody>
      </p:sp>
    </p:spTree>
    <p:extLst>
      <p:ext uri="{BB962C8B-B14F-4D97-AF65-F5344CB8AC3E}">
        <p14:creationId xmlns:p14="http://schemas.microsoft.com/office/powerpoint/2010/main" val="104282893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par>
                                <p:cTn id="43" presetID="1" presetClass="exit" presetSubtype="0" fill="hold" grpId="1" nodeType="withEffect">
                                  <p:stCondLst>
                                    <p:cond delay="0"/>
                                  </p:stCondLst>
                                  <p:childTnLst>
                                    <p:set>
                                      <p:cBhvr>
                                        <p:cTn id="44" dur="1" fill="hold">
                                          <p:stCondLst>
                                            <p:cond delay="0"/>
                                          </p:stCondLst>
                                        </p:cTn>
                                        <p:tgtEl>
                                          <p:spTgt spid="30"/>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8"/>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animBg="1"/>
      <p:bldP spid="18" grpId="0" animBg="1"/>
      <p:bldP spid="19" grpId="0"/>
      <p:bldP spid="22" grpId="0"/>
      <p:bldP spid="25" grpId="0" animBg="1"/>
      <p:bldP spid="27" grpId="0"/>
      <p:bldP spid="31" grpId="0"/>
      <p:bldP spid="32" grpId="0"/>
      <p:bldP spid="33" grpId="0" animBg="1"/>
      <p:bldP spid="30" grpId="0" animBg="1"/>
      <p:bldP spid="30" grpId="1" animBg="1"/>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62E06CD-6D0E-551B-FAA7-F0A900B3EBBB}"/>
              </a:ext>
            </a:extLst>
          </p:cNvPr>
          <p:cNvSpPr>
            <a:spLocks noGrp="1"/>
          </p:cNvSpPr>
          <p:nvPr>
            <p:ph type="title"/>
          </p:nvPr>
        </p:nvSpPr>
        <p:spPr/>
        <p:txBody>
          <a:bodyPr/>
          <a:lstStyle/>
          <a:p>
            <a:r>
              <a:rPr lang="en-GB" dirty="0"/>
              <a:t>Acknowledgments</a:t>
            </a:r>
          </a:p>
        </p:txBody>
      </p:sp>
      <p:pic>
        <p:nvPicPr>
          <p:cNvPr id="7" name="Immagine 6" descr="Immagine che contiene Viso umano, sorriso, persona, vestiti&#10;&#10;Il contenuto generato dall'IA potrebbe non essere corretto.">
            <a:extLst>
              <a:ext uri="{FF2B5EF4-FFF2-40B4-BE49-F238E27FC236}">
                <a16:creationId xmlns:a16="http://schemas.microsoft.com/office/drawing/2014/main" id="{2885BBB5-CE4B-79B2-2F10-0EBB1FE275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8785" y="3590897"/>
            <a:ext cx="4440469" cy="5076937"/>
          </a:xfrm>
          <a:prstGeom prst="rect">
            <a:avLst/>
          </a:prstGeom>
        </p:spPr>
      </p:pic>
      <p:pic>
        <p:nvPicPr>
          <p:cNvPr id="9" name="Immagine 8" descr="Immagine che contiene Viso umano, persona, vestiti, Mento&#10;&#10;Il contenuto generato dall'IA potrebbe non essere corretto.">
            <a:extLst>
              <a:ext uri="{FF2B5EF4-FFF2-40B4-BE49-F238E27FC236}">
                <a16:creationId xmlns:a16="http://schemas.microsoft.com/office/drawing/2014/main" id="{707829AC-6571-9D22-4D50-B34D6E6C61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6824" y="3620037"/>
            <a:ext cx="4874675" cy="5076937"/>
          </a:xfrm>
          <a:prstGeom prst="rect">
            <a:avLst/>
          </a:prstGeom>
        </p:spPr>
      </p:pic>
      <p:pic>
        <p:nvPicPr>
          <p:cNvPr id="11" name="Immagine 10" descr="Immagine che contiene Viso umano, persona, vestiti, collare&#10;&#10;Il contenuto generato dall'IA potrebbe non essere corretto.">
            <a:extLst>
              <a:ext uri="{FF2B5EF4-FFF2-40B4-BE49-F238E27FC236}">
                <a16:creationId xmlns:a16="http://schemas.microsoft.com/office/drawing/2014/main" id="{4A2A6253-A5E0-B598-0DC1-B25DEDE32A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49069" y="3620037"/>
            <a:ext cx="3808655" cy="5076937"/>
          </a:xfrm>
          <a:prstGeom prst="rect">
            <a:avLst/>
          </a:prstGeom>
        </p:spPr>
      </p:pic>
      <p:pic>
        <p:nvPicPr>
          <p:cNvPr id="13" name="Immagine 12" descr="Immagine che contiene Viso umano, persona, vestiti, sorriso&#10;&#10;Il contenuto generato dall'IA potrebbe non essere corretto.">
            <a:extLst>
              <a:ext uri="{FF2B5EF4-FFF2-40B4-BE49-F238E27FC236}">
                <a16:creationId xmlns:a16="http://schemas.microsoft.com/office/drawing/2014/main" id="{98340E5F-E60A-BAA7-E543-C80DDCB8C2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505294" y="3620037"/>
            <a:ext cx="4262120" cy="5076937"/>
          </a:xfrm>
          <a:prstGeom prst="rect">
            <a:avLst/>
          </a:prstGeom>
        </p:spPr>
      </p:pic>
      <p:sp>
        <p:nvSpPr>
          <p:cNvPr id="19" name="CasellaDiTesto 18">
            <a:extLst>
              <a:ext uri="{FF2B5EF4-FFF2-40B4-BE49-F238E27FC236}">
                <a16:creationId xmlns:a16="http://schemas.microsoft.com/office/drawing/2014/main" id="{CF04FC09-2A56-6D49-3793-8849D450E678}"/>
              </a:ext>
            </a:extLst>
          </p:cNvPr>
          <p:cNvSpPr txBox="1"/>
          <p:nvPr/>
        </p:nvSpPr>
        <p:spPr>
          <a:xfrm>
            <a:off x="10803870" y="11136562"/>
            <a:ext cx="3132268"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it-IT" sz="2800" dirty="0" err="1">
                <a:solidFill>
                  <a:schemeClr val="bg2">
                    <a:lumMod val="10000"/>
                  </a:schemeClr>
                </a:solidFill>
                <a:latin typeface="Lucida Sans Typewriter" panose="020B0509030504030204" pitchFamily="49" charset="77"/>
              </a:rPr>
              <a:t>andrmar@kth.se</a:t>
            </a:r>
            <a:endParaRPr kumimoji="0" lang="en-GB" sz="2800" b="0" i="0" u="none" strike="noStrike" cap="none" spc="0" normalizeH="0" baseline="0" dirty="0">
              <a:ln>
                <a:noFill/>
              </a:ln>
              <a:solidFill>
                <a:schemeClr val="bg2">
                  <a:lumMod val="10000"/>
                </a:schemeClr>
              </a:solidFill>
              <a:effectLst/>
              <a:uFillTx/>
              <a:latin typeface="+mn-lt"/>
              <a:ea typeface="+mn-ea"/>
              <a:cs typeface="+mn-cs"/>
              <a:sym typeface="Helvetica Neue"/>
            </a:endParaRPr>
          </a:p>
        </p:txBody>
      </p:sp>
      <p:pic>
        <p:nvPicPr>
          <p:cNvPr id="21" name="Immagine 20" descr="Immagine che contiene modello, quadrato, pixel, parole crociate&#10;&#10;Il contenuto generato dall'IA potrebbe non essere corretto.">
            <a:extLst>
              <a:ext uri="{FF2B5EF4-FFF2-40B4-BE49-F238E27FC236}">
                <a16:creationId xmlns:a16="http://schemas.microsoft.com/office/drawing/2014/main" id="{E2E8C62B-9ED4-5620-FFFD-606F8284B6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636354" y="9610533"/>
            <a:ext cx="2249805" cy="2249805"/>
          </a:xfrm>
          <a:prstGeom prst="rect">
            <a:avLst/>
          </a:prstGeom>
        </p:spPr>
      </p:pic>
      <p:sp>
        <p:nvSpPr>
          <p:cNvPr id="23" name="Segnaposto testo 22">
            <a:extLst>
              <a:ext uri="{FF2B5EF4-FFF2-40B4-BE49-F238E27FC236}">
                <a16:creationId xmlns:a16="http://schemas.microsoft.com/office/drawing/2014/main" id="{0270B910-B185-F34D-1187-1FC2912F1BEF}"/>
              </a:ext>
            </a:extLst>
          </p:cNvPr>
          <p:cNvSpPr>
            <a:spLocks noGrp="1"/>
          </p:cNvSpPr>
          <p:nvPr>
            <p:ph type="body" idx="1"/>
          </p:nvPr>
        </p:nvSpPr>
        <p:spPr/>
        <p:txBody>
          <a:bodyPr/>
          <a:lstStyle/>
          <a:p>
            <a:endParaRPr lang="en-GB" dirty="0"/>
          </a:p>
        </p:txBody>
      </p:sp>
      <p:sp>
        <p:nvSpPr>
          <p:cNvPr id="25" name="CasellaDiTesto 24">
            <a:extLst>
              <a:ext uri="{FF2B5EF4-FFF2-40B4-BE49-F238E27FC236}">
                <a16:creationId xmlns:a16="http://schemas.microsoft.com/office/drawing/2014/main" id="{0B4A08B2-7DB2-A171-B891-536EF7D56B2E}"/>
              </a:ext>
            </a:extLst>
          </p:cNvPr>
          <p:cNvSpPr txBox="1"/>
          <p:nvPr/>
        </p:nvSpPr>
        <p:spPr>
          <a:xfrm>
            <a:off x="7883929" y="9801847"/>
            <a:ext cx="8616141"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GB" sz="5400" b="1" i="0" u="none" strike="noStrike" cap="none" spc="0" normalizeH="0" baseline="0" dirty="0">
                <a:ln>
                  <a:noFill/>
                </a:ln>
                <a:solidFill>
                  <a:schemeClr val="bg2">
                    <a:lumMod val="10000"/>
                  </a:schemeClr>
                </a:solidFill>
                <a:effectLst/>
                <a:uFillTx/>
                <a:latin typeface="+mn-lt"/>
                <a:ea typeface="+mn-ea"/>
                <a:cs typeface="+mn-cs"/>
                <a:sym typeface="Helvetica Neue"/>
              </a:rPr>
              <a:t>Thanks for your attention!</a:t>
            </a:r>
          </a:p>
        </p:txBody>
      </p:sp>
    </p:spTree>
    <p:extLst>
      <p:ext uri="{BB962C8B-B14F-4D97-AF65-F5344CB8AC3E}">
        <p14:creationId xmlns:p14="http://schemas.microsoft.com/office/powerpoint/2010/main" val="47480445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Motivation"/>
          <p:cNvSpPr txBox="1">
            <a:spLocks noGrp="1"/>
          </p:cNvSpPr>
          <p:nvPr>
            <p:ph type="title"/>
          </p:nvPr>
        </p:nvSpPr>
        <p:spPr>
          <a:prstGeom prst="rect">
            <a:avLst/>
          </a:prstGeom>
        </p:spPr>
        <p:txBody>
          <a:bodyPr/>
          <a:lstStyle/>
          <a:p>
            <a:r>
              <a:rPr lang="en-US" dirty="0"/>
              <a:t>Motivation</a:t>
            </a:r>
          </a:p>
        </p:txBody>
      </p:sp>
      <p:sp>
        <p:nvSpPr>
          <p:cNvPr id="179" name="2"/>
          <p:cNvSpPr txBox="1">
            <a:spLocks noGrp="1"/>
          </p:cNvSpPr>
          <p:nvPr>
            <p:ph type="sldNum" sz="quarter" idx="4294967295"/>
          </p:nvPr>
        </p:nvSpPr>
        <p:spPr>
          <a:xfrm>
            <a:off x="12070335" y="13076008"/>
            <a:ext cx="230832" cy="37959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r>
              <a:rPr lang="it-IT" dirty="0"/>
              <a:t>2</a:t>
            </a:r>
            <a:endParaRPr dirty="0"/>
          </a:p>
        </p:txBody>
      </p:sp>
      <p:sp>
        <p:nvSpPr>
          <p:cNvPr id="10" name="Segnaposto testo 9">
            <a:extLst>
              <a:ext uri="{FF2B5EF4-FFF2-40B4-BE49-F238E27FC236}">
                <a16:creationId xmlns:a16="http://schemas.microsoft.com/office/drawing/2014/main" id="{947A728E-DFBA-DC7D-EF78-DA760733A5E6}"/>
              </a:ext>
            </a:extLst>
          </p:cNvPr>
          <p:cNvSpPr>
            <a:spLocks noGrp="1"/>
          </p:cNvSpPr>
          <p:nvPr>
            <p:ph type="body" sz="quarter" idx="21"/>
          </p:nvPr>
        </p:nvSpPr>
        <p:spPr/>
        <p:txBody>
          <a:bodyPr/>
          <a:lstStyle/>
          <a:p>
            <a:r>
              <a:rPr lang="en-GB" dirty="0"/>
              <a:t>Decision-making in modern cyber-physical systems</a:t>
            </a:r>
          </a:p>
        </p:txBody>
      </p:sp>
      <p:sp>
        <p:nvSpPr>
          <p:cNvPr id="31" name="Linea">
            <a:extLst>
              <a:ext uri="{FF2B5EF4-FFF2-40B4-BE49-F238E27FC236}">
                <a16:creationId xmlns:a16="http://schemas.microsoft.com/office/drawing/2014/main" id="{CFD229D5-7B60-FECD-7039-EB9D479D1913}"/>
              </a:ext>
            </a:extLst>
          </p:cNvPr>
          <p:cNvSpPr/>
          <p:nvPr/>
        </p:nvSpPr>
        <p:spPr>
          <a:xfrm flipH="1">
            <a:off x="10643665" y="6102524"/>
            <a:ext cx="1020258" cy="1"/>
          </a:xfrm>
          <a:prstGeom prst="line">
            <a:avLst/>
          </a:prstGeom>
          <a:ln w="25400">
            <a:solidFill>
              <a:srgbClr val="000000"/>
            </a:solidFill>
            <a:miter lim="400000"/>
          </a:ln>
        </p:spPr>
        <p:txBody>
          <a:bodyPr lIns="50800" tIns="50800" rIns="50800" bIns="50800" anchor="ctr"/>
          <a:lstStyle/>
          <a:p>
            <a:endParaRPr dirty="0"/>
          </a:p>
        </p:txBody>
      </p:sp>
      <p:sp>
        <p:nvSpPr>
          <p:cNvPr id="32" name="Linea">
            <a:extLst>
              <a:ext uri="{FF2B5EF4-FFF2-40B4-BE49-F238E27FC236}">
                <a16:creationId xmlns:a16="http://schemas.microsoft.com/office/drawing/2014/main" id="{0DFF2362-DC4C-B5F0-B231-7805379BE706}"/>
              </a:ext>
            </a:extLst>
          </p:cNvPr>
          <p:cNvSpPr/>
          <p:nvPr/>
        </p:nvSpPr>
        <p:spPr>
          <a:xfrm>
            <a:off x="4335215" y="6411557"/>
            <a:ext cx="1020257" cy="1"/>
          </a:xfrm>
          <a:prstGeom prst="line">
            <a:avLst/>
          </a:prstGeom>
          <a:ln w="25400">
            <a:solidFill>
              <a:srgbClr val="000000"/>
            </a:solidFill>
            <a:miter lim="400000"/>
            <a:tailEnd type="stealth"/>
          </a:ln>
        </p:spPr>
        <p:txBody>
          <a:bodyPr lIns="50800" tIns="50800" rIns="50800" bIns="50800" anchor="ctr"/>
          <a:lstStyle/>
          <a:p>
            <a:endParaRPr/>
          </a:p>
        </p:txBody>
      </p:sp>
      <p:sp>
        <p:nvSpPr>
          <p:cNvPr id="33" name="Linea">
            <a:extLst>
              <a:ext uri="{FF2B5EF4-FFF2-40B4-BE49-F238E27FC236}">
                <a16:creationId xmlns:a16="http://schemas.microsoft.com/office/drawing/2014/main" id="{EFBD2699-DF84-C926-702B-104777428736}"/>
              </a:ext>
            </a:extLst>
          </p:cNvPr>
          <p:cNvSpPr/>
          <p:nvPr/>
        </p:nvSpPr>
        <p:spPr>
          <a:xfrm flipV="1">
            <a:off x="11650502" y="6097950"/>
            <a:ext cx="1" cy="3505769"/>
          </a:xfrm>
          <a:prstGeom prst="line">
            <a:avLst/>
          </a:prstGeom>
          <a:ln w="25400">
            <a:solidFill>
              <a:srgbClr val="000000"/>
            </a:solidFill>
            <a:miter lim="400000"/>
          </a:ln>
        </p:spPr>
        <p:txBody>
          <a:bodyPr lIns="50800" tIns="50800" rIns="50800" bIns="50800" anchor="ctr"/>
          <a:lstStyle/>
          <a:p>
            <a:endParaRPr/>
          </a:p>
        </p:txBody>
      </p:sp>
      <p:pic>
        <p:nvPicPr>
          <p:cNvPr id="34" name="Immagine" descr="Immagine">
            <a:extLst>
              <a:ext uri="{FF2B5EF4-FFF2-40B4-BE49-F238E27FC236}">
                <a16:creationId xmlns:a16="http://schemas.microsoft.com/office/drawing/2014/main" id="{A2B7757E-9015-4E90-7FFA-2119AA075D9F}"/>
              </a:ext>
            </a:extLst>
          </p:cNvPr>
          <p:cNvPicPr>
            <a:picLocks noChangeAspect="1"/>
          </p:cNvPicPr>
          <p:nvPr/>
        </p:nvPicPr>
        <p:blipFill>
          <a:blip r:embed="rId3"/>
          <a:stretch>
            <a:fillRect/>
          </a:stretch>
        </p:blipFill>
        <p:spPr>
          <a:xfrm>
            <a:off x="1292350" y="6926645"/>
            <a:ext cx="1517473" cy="1506190"/>
          </a:xfrm>
          <a:prstGeom prst="rect">
            <a:avLst/>
          </a:prstGeom>
          <a:ln w="12700">
            <a:miter lim="400000"/>
          </a:ln>
        </p:spPr>
      </p:pic>
      <p:sp>
        <p:nvSpPr>
          <p:cNvPr id="35" name="Control policy">
            <a:extLst>
              <a:ext uri="{FF2B5EF4-FFF2-40B4-BE49-F238E27FC236}">
                <a16:creationId xmlns:a16="http://schemas.microsoft.com/office/drawing/2014/main" id="{0B017C4B-FFF1-28B6-BB4A-CD15B345E27A}"/>
              </a:ext>
            </a:extLst>
          </p:cNvPr>
          <p:cNvSpPr/>
          <p:nvPr/>
        </p:nvSpPr>
        <p:spPr>
          <a:xfrm>
            <a:off x="5354785" y="9040060"/>
            <a:ext cx="5284944" cy="1120096"/>
          </a:xfrm>
          <a:prstGeom prst="roundRect">
            <a:avLst>
              <a:gd name="adj" fmla="val 17007"/>
            </a:avLst>
          </a:prstGeom>
          <a:solidFill>
            <a:srgbClr val="D5D5D5">
              <a:alpha val="30330"/>
            </a:srgbClr>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defTabSz="825500">
              <a:defRPr sz="3200">
                <a:solidFill>
                  <a:srgbClr val="000000"/>
                </a:solidFill>
              </a:defRPr>
            </a:lvl1pPr>
          </a:lstStyle>
          <a:p>
            <a:r>
              <a:rPr dirty="0"/>
              <a:t>Control policy</a:t>
            </a:r>
          </a:p>
        </p:txBody>
      </p:sp>
      <p:sp>
        <p:nvSpPr>
          <p:cNvPr id="36" name="Linea">
            <a:extLst>
              <a:ext uri="{FF2B5EF4-FFF2-40B4-BE49-F238E27FC236}">
                <a16:creationId xmlns:a16="http://schemas.microsoft.com/office/drawing/2014/main" id="{EF3E7056-991C-CBA2-6E52-7B318A083332}"/>
              </a:ext>
            </a:extLst>
          </p:cNvPr>
          <p:cNvSpPr/>
          <p:nvPr/>
        </p:nvSpPr>
        <p:spPr>
          <a:xfrm flipH="1">
            <a:off x="10643665" y="9600108"/>
            <a:ext cx="1020258" cy="1"/>
          </a:xfrm>
          <a:prstGeom prst="line">
            <a:avLst/>
          </a:prstGeom>
          <a:ln w="25400">
            <a:solidFill>
              <a:srgbClr val="000000"/>
            </a:solidFill>
            <a:miter lim="400000"/>
            <a:tailEnd type="stealth"/>
          </a:ln>
        </p:spPr>
        <p:txBody>
          <a:bodyPr lIns="50800" tIns="50800" rIns="50800" bIns="50800" anchor="ctr"/>
          <a:lstStyle/>
          <a:p>
            <a:endParaRPr/>
          </a:p>
        </p:txBody>
      </p:sp>
      <p:sp>
        <p:nvSpPr>
          <p:cNvPr id="37" name="Linea">
            <a:extLst>
              <a:ext uri="{FF2B5EF4-FFF2-40B4-BE49-F238E27FC236}">
                <a16:creationId xmlns:a16="http://schemas.microsoft.com/office/drawing/2014/main" id="{A2B2934B-8F95-46AA-7009-C6ABCD9D1BBF}"/>
              </a:ext>
            </a:extLst>
          </p:cNvPr>
          <p:cNvSpPr/>
          <p:nvPr/>
        </p:nvSpPr>
        <p:spPr>
          <a:xfrm>
            <a:off x="4330594" y="9600108"/>
            <a:ext cx="1020257" cy="1"/>
          </a:xfrm>
          <a:prstGeom prst="line">
            <a:avLst/>
          </a:prstGeom>
          <a:ln w="25400">
            <a:solidFill>
              <a:srgbClr val="000000"/>
            </a:solidFill>
            <a:miter lim="400000"/>
          </a:ln>
        </p:spPr>
        <p:txBody>
          <a:bodyPr lIns="50800" tIns="50800" rIns="50800" bIns="50800" anchor="ctr"/>
          <a:lstStyle/>
          <a:p>
            <a:endParaRPr/>
          </a:p>
        </p:txBody>
      </p:sp>
      <p:sp>
        <p:nvSpPr>
          <p:cNvPr id="38" name="Linea">
            <a:extLst>
              <a:ext uri="{FF2B5EF4-FFF2-40B4-BE49-F238E27FC236}">
                <a16:creationId xmlns:a16="http://schemas.microsoft.com/office/drawing/2014/main" id="{512F8E51-ACDE-B30E-7988-80A6FBD6A718}"/>
              </a:ext>
            </a:extLst>
          </p:cNvPr>
          <p:cNvSpPr/>
          <p:nvPr/>
        </p:nvSpPr>
        <p:spPr>
          <a:xfrm flipH="1">
            <a:off x="4338388" y="6401574"/>
            <a:ext cx="1" cy="3202146"/>
          </a:xfrm>
          <a:prstGeom prst="line">
            <a:avLst/>
          </a:prstGeom>
          <a:ln w="25400">
            <a:solidFill>
              <a:srgbClr val="000000"/>
            </a:solidFill>
            <a:miter lim="400000"/>
          </a:ln>
        </p:spPr>
        <p:txBody>
          <a:bodyPr lIns="50800" tIns="50800" rIns="50800" bIns="50800" anchor="ctr"/>
          <a:lstStyle/>
          <a:p>
            <a:endParaRPr dirty="0"/>
          </a:p>
        </p:txBody>
      </p:sp>
      <p:sp>
        <p:nvSpPr>
          <p:cNvPr id="39" name="Linea">
            <a:extLst>
              <a:ext uri="{FF2B5EF4-FFF2-40B4-BE49-F238E27FC236}">
                <a16:creationId xmlns:a16="http://schemas.microsoft.com/office/drawing/2014/main" id="{173C7E65-9748-78A8-C4B1-CC234B8C38C9}"/>
              </a:ext>
            </a:extLst>
          </p:cNvPr>
          <p:cNvSpPr/>
          <p:nvPr/>
        </p:nvSpPr>
        <p:spPr>
          <a:xfrm flipV="1">
            <a:off x="3529152" y="5834089"/>
            <a:ext cx="1818887" cy="0"/>
          </a:xfrm>
          <a:prstGeom prst="line">
            <a:avLst/>
          </a:prstGeom>
          <a:ln w="25400">
            <a:solidFill>
              <a:srgbClr val="000000"/>
            </a:solidFill>
            <a:miter lim="400000"/>
            <a:tailEnd type="stealth"/>
          </a:ln>
        </p:spPr>
        <p:txBody>
          <a:bodyPr lIns="50800" tIns="50800" rIns="50800" bIns="50800" anchor="ctr"/>
          <a:lstStyle/>
          <a:p>
            <a:endParaRPr/>
          </a:p>
        </p:txBody>
      </p:sp>
      <p:sp>
        <p:nvSpPr>
          <p:cNvPr id="40" name="Wind turbulences">
            <a:extLst>
              <a:ext uri="{FF2B5EF4-FFF2-40B4-BE49-F238E27FC236}">
                <a16:creationId xmlns:a16="http://schemas.microsoft.com/office/drawing/2014/main" id="{7024CFD2-4444-5DB4-E3E8-020C54BDC768}"/>
              </a:ext>
            </a:extLst>
          </p:cNvPr>
          <p:cNvSpPr txBox="1"/>
          <p:nvPr/>
        </p:nvSpPr>
        <p:spPr>
          <a:xfrm>
            <a:off x="1871588" y="4257958"/>
            <a:ext cx="2459006" cy="4719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200">
                <a:solidFill>
                  <a:srgbClr val="000000"/>
                </a:solidFill>
              </a:defRPr>
            </a:lvl1pPr>
          </a:lstStyle>
          <a:p>
            <a:r>
              <a:rPr lang="en-US" sz="2400" dirty="0"/>
              <a:t>wind turbulences</a:t>
            </a:r>
          </a:p>
        </p:txBody>
      </p:sp>
      <p:pic>
        <p:nvPicPr>
          <p:cNvPr id="42" name="Immagine" descr="Immagine">
            <a:extLst>
              <a:ext uri="{FF2B5EF4-FFF2-40B4-BE49-F238E27FC236}">
                <a16:creationId xmlns:a16="http://schemas.microsoft.com/office/drawing/2014/main" id="{E52C2E71-3032-7A3B-2C30-54B9746ABFA3}"/>
              </a:ext>
            </a:extLst>
          </p:cNvPr>
          <p:cNvPicPr>
            <a:picLocks noChangeAspect="1"/>
          </p:cNvPicPr>
          <p:nvPr/>
        </p:nvPicPr>
        <p:blipFill>
          <a:blip r:embed="rId4"/>
          <a:stretch>
            <a:fillRect/>
          </a:stretch>
        </p:blipFill>
        <p:spPr>
          <a:xfrm>
            <a:off x="5109550" y="6694781"/>
            <a:ext cx="241301" cy="203201"/>
          </a:xfrm>
          <a:prstGeom prst="rect">
            <a:avLst/>
          </a:prstGeom>
          <a:ln w="12700">
            <a:miter lim="400000"/>
          </a:ln>
        </p:spPr>
      </p:pic>
      <p:sp>
        <p:nvSpPr>
          <p:cNvPr id="47" name="Linea">
            <a:extLst>
              <a:ext uri="{FF2B5EF4-FFF2-40B4-BE49-F238E27FC236}">
                <a16:creationId xmlns:a16="http://schemas.microsoft.com/office/drawing/2014/main" id="{54A658FE-A5E3-5186-1C80-AADF002D5989}"/>
              </a:ext>
            </a:extLst>
          </p:cNvPr>
          <p:cNvSpPr/>
          <p:nvPr/>
        </p:nvSpPr>
        <p:spPr>
          <a:xfrm>
            <a:off x="1211263" y="5837087"/>
            <a:ext cx="1818000" cy="0"/>
          </a:xfrm>
          <a:prstGeom prst="line">
            <a:avLst/>
          </a:prstGeom>
          <a:ln w="25400">
            <a:solidFill>
              <a:srgbClr val="000000"/>
            </a:solidFill>
            <a:miter lim="400000"/>
            <a:tailEnd type="stealth"/>
          </a:ln>
        </p:spPr>
        <p:txBody>
          <a:bodyPr lIns="50800" tIns="50800" rIns="50800" bIns="50800" anchor="ctr"/>
          <a:lstStyle/>
          <a:p>
            <a:endParaRPr/>
          </a:p>
        </p:txBody>
      </p:sp>
      <p:grpSp>
        <p:nvGrpSpPr>
          <p:cNvPr id="62" name="Gruppo 61">
            <a:extLst>
              <a:ext uri="{FF2B5EF4-FFF2-40B4-BE49-F238E27FC236}">
                <a16:creationId xmlns:a16="http://schemas.microsoft.com/office/drawing/2014/main" id="{ABFA414A-FE36-1DB7-4538-3E74AF49D8FF}"/>
              </a:ext>
            </a:extLst>
          </p:cNvPr>
          <p:cNvGrpSpPr/>
          <p:nvPr/>
        </p:nvGrpSpPr>
        <p:grpSpPr>
          <a:xfrm>
            <a:off x="3030967" y="5582662"/>
            <a:ext cx="502852" cy="502852"/>
            <a:chOff x="3332772" y="5879309"/>
            <a:chExt cx="772965" cy="772965"/>
          </a:xfrm>
        </p:grpSpPr>
        <p:sp>
          <p:nvSpPr>
            <p:cNvPr id="44" name="Ovale 43">
              <a:extLst>
                <a:ext uri="{FF2B5EF4-FFF2-40B4-BE49-F238E27FC236}">
                  <a16:creationId xmlns:a16="http://schemas.microsoft.com/office/drawing/2014/main" id="{17396421-6C76-88F7-CC57-BC2BF396CE6E}"/>
                </a:ext>
              </a:extLst>
            </p:cNvPr>
            <p:cNvSpPr/>
            <p:nvPr/>
          </p:nvSpPr>
          <p:spPr>
            <a:xfrm>
              <a:off x="3332772" y="5879309"/>
              <a:ext cx="772965" cy="772965"/>
            </a:xfrm>
            <a:prstGeom prst="ellipse">
              <a:avLst/>
            </a:prstGeom>
            <a:solidFill>
              <a:srgbClr val="F2F2F2"/>
            </a:solidFill>
            <a:ln w="22225" cap="flat">
              <a:solidFill>
                <a:srgbClr val="0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pic>
          <p:nvPicPr>
            <p:cNvPr id="56" name="Immagine 55">
              <a:extLst>
                <a:ext uri="{FF2B5EF4-FFF2-40B4-BE49-F238E27FC236}">
                  <a16:creationId xmlns:a16="http://schemas.microsoft.com/office/drawing/2014/main" id="{3A0B8C66-2ACA-8B53-789D-77DD65DD0845}"/>
                </a:ext>
              </a:extLst>
            </p:cNvPr>
            <p:cNvPicPr>
              <a:picLocks noChangeAspect="1"/>
            </p:cNvPicPr>
            <p:nvPr/>
          </p:nvPicPr>
          <p:blipFill>
            <a:blip r:embed="rId5"/>
            <a:stretch>
              <a:fillRect/>
            </a:stretch>
          </p:blipFill>
          <p:spPr>
            <a:xfrm>
              <a:off x="3563268" y="6124686"/>
              <a:ext cx="304800" cy="317500"/>
            </a:xfrm>
            <a:prstGeom prst="rect">
              <a:avLst/>
            </a:prstGeom>
          </p:spPr>
        </p:pic>
      </p:grpSp>
      <p:sp>
        <p:nvSpPr>
          <p:cNvPr id="57" name="Wind turbulences">
            <a:extLst>
              <a:ext uri="{FF2B5EF4-FFF2-40B4-BE49-F238E27FC236}">
                <a16:creationId xmlns:a16="http://schemas.microsoft.com/office/drawing/2014/main" id="{630F4367-ED65-9277-0C79-024FCDD3FD60}"/>
              </a:ext>
            </a:extLst>
          </p:cNvPr>
          <p:cNvSpPr txBox="1"/>
          <p:nvPr/>
        </p:nvSpPr>
        <p:spPr>
          <a:xfrm>
            <a:off x="1306640" y="5982471"/>
            <a:ext cx="1458733" cy="8412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200">
                <a:solidFill>
                  <a:srgbClr val="000000"/>
                </a:solidFill>
              </a:defRPr>
            </a:lvl1pPr>
          </a:lstStyle>
          <a:p>
            <a:r>
              <a:rPr lang="en-US" sz="2400" dirty="0"/>
              <a:t>neglected</a:t>
            </a:r>
            <a:br>
              <a:rPr lang="en-US" sz="2400" dirty="0"/>
            </a:br>
            <a:r>
              <a:rPr lang="en-US" sz="2400" dirty="0"/>
              <a:t>dynamics</a:t>
            </a:r>
          </a:p>
        </p:txBody>
      </p:sp>
      <p:pic>
        <p:nvPicPr>
          <p:cNvPr id="59" name="Immagine 58">
            <a:extLst>
              <a:ext uri="{FF2B5EF4-FFF2-40B4-BE49-F238E27FC236}">
                <a16:creationId xmlns:a16="http://schemas.microsoft.com/office/drawing/2014/main" id="{2DA71842-9DF7-5E6A-635D-3AA95DD384D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44450" y="4229100"/>
            <a:ext cx="4905613" cy="3209977"/>
          </a:xfrm>
          <a:prstGeom prst="rect">
            <a:avLst/>
          </a:prstGeom>
        </p:spPr>
      </p:pic>
      <p:sp>
        <p:nvSpPr>
          <p:cNvPr id="61" name="Linea">
            <a:extLst>
              <a:ext uri="{FF2B5EF4-FFF2-40B4-BE49-F238E27FC236}">
                <a16:creationId xmlns:a16="http://schemas.microsoft.com/office/drawing/2014/main" id="{AB9DED27-0F3C-7976-2C3D-2B1B7C62973E}"/>
              </a:ext>
            </a:extLst>
          </p:cNvPr>
          <p:cNvSpPr/>
          <p:nvPr/>
        </p:nvSpPr>
        <p:spPr>
          <a:xfrm rot="5400000" flipV="1">
            <a:off x="2893552" y="5196180"/>
            <a:ext cx="772965" cy="0"/>
          </a:xfrm>
          <a:prstGeom prst="line">
            <a:avLst/>
          </a:prstGeom>
          <a:ln w="25400">
            <a:solidFill>
              <a:srgbClr val="000000"/>
            </a:solidFill>
            <a:miter lim="400000"/>
            <a:tailEnd type="stealth"/>
          </a:ln>
        </p:spPr>
        <p:txBody>
          <a:bodyPr lIns="50800" tIns="50800" rIns="50800" bIns="50800" anchor="ctr"/>
          <a:lstStyle/>
          <a:p>
            <a:endParaRPr/>
          </a:p>
        </p:txBody>
      </p:sp>
      <p:sp>
        <p:nvSpPr>
          <p:cNvPr id="137" name="Classical optimal control theories assume:…">
            <a:extLst>
              <a:ext uri="{FF2B5EF4-FFF2-40B4-BE49-F238E27FC236}">
                <a16:creationId xmlns:a16="http://schemas.microsoft.com/office/drawing/2014/main" id="{939A81E1-E130-49BF-F280-066133027BF6}"/>
              </a:ext>
            </a:extLst>
          </p:cNvPr>
          <p:cNvSpPr txBox="1"/>
          <p:nvPr/>
        </p:nvSpPr>
        <p:spPr>
          <a:xfrm>
            <a:off x="12592792" y="1938882"/>
            <a:ext cx="9665545" cy="15170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p>
            <a:pPr>
              <a:defRPr sz="3600">
                <a:solidFill>
                  <a:srgbClr val="000000"/>
                </a:solidFill>
              </a:defRPr>
            </a:pPr>
            <a:endParaRPr lang="en-US" dirty="0"/>
          </a:p>
        </p:txBody>
      </p:sp>
      <p:sp>
        <p:nvSpPr>
          <p:cNvPr id="4" name="CasellaDiTesto 3">
            <a:extLst>
              <a:ext uri="{FF2B5EF4-FFF2-40B4-BE49-F238E27FC236}">
                <a16:creationId xmlns:a16="http://schemas.microsoft.com/office/drawing/2014/main" id="{C266B8E6-B344-A3CC-0E24-E056FD4D3DC7}"/>
              </a:ext>
            </a:extLst>
          </p:cNvPr>
          <p:cNvSpPr txBox="1"/>
          <p:nvPr/>
        </p:nvSpPr>
        <p:spPr>
          <a:xfrm>
            <a:off x="13017910" y="6926645"/>
            <a:ext cx="8815307" cy="1508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defRPr sz="3600">
                <a:solidFill>
                  <a:srgbClr val="000000"/>
                </a:solidFill>
              </a:defRPr>
            </a:pPr>
            <a:r>
              <a:rPr lang="it-CH" sz="3600" dirty="0"/>
              <a:t>…how to optimally control a system in the </a:t>
            </a:r>
          </a:p>
          <a:p>
            <a:pPr>
              <a:defRPr sz="1800">
                <a:solidFill>
                  <a:srgbClr val="000000"/>
                </a:solidFill>
              </a:defRPr>
            </a:pPr>
            <a:endParaRPr lang="it-CH" sz="2000" dirty="0"/>
          </a:p>
          <a:p>
            <a:pPr>
              <a:defRPr sz="3600">
                <a:solidFill>
                  <a:srgbClr val="000000"/>
                </a:solidFill>
              </a:defRPr>
            </a:pPr>
            <a:r>
              <a:rPr lang="it-CH" sz="3600" dirty="0"/>
              <a:t>presence of </a:t>
            </a:r>
            <a:r>
              <a:rPr lang="it-CH" sz="3600" dirty="0">
                <a:solidFill>
                  <a:srgbClr val="FF0000"/>
                </a:solidFill>
              </a:rPr>
              <a:t>unmodeled</a:t>
            </a:r>
            <a:r>
              <a:rPr lang="it-CH" sz="3600" dirty="0"/>
              <a:t> disturbances? </a:t>
            </a:r>
          </a:p>
        </p:txBody>
      </p:sp>
      <p:pic>
        <p:nvPicPr>
          <p:cNvPr id="7" name="Immagine 6">
            <a:extLst>
              <a:ext uri="{FF2B5EF4-FFF2-40B4-BE49-F238E27FC236}">
                <a16:creationId xmlns:a16="http://schemas.microsoft.com/office/drawing/2014/main" id="{4F8FD1C5-1D76-FEFF-B467-D211E24C1304}"/>
              </a:ext>
            </a:extLst>
          </p:cNvPr>
          <p:cNvPicPr>
            <a:picLocks noChangeAspect="1"/>
          </p:cNvPicPr>
          <p:nvPr/>
        </p:nvPicPr>
        <p:blipFill>
          <a:blip r:embed="rId7"/>
          <a:stretch>
            <a:fillRect/>
          </a:stretch>
        </p:blipFill>
        <p:spPr>
          <a:xfrm>
            <a:off x="4598739" y="5465826"/>
            <a:ext cx="749300" cy="266700"/>
          </a:xfrm>
          <a:prstGeom prst="rect">
            <a:avLst/>
          </a:prstGeom>
        </p:spPr>
      </p:pic>
      <p:pic>
        <p:nvPicPr>
          <p:cNvPr id="9" name="Immagine 8">
            <a:extLst>
              <a:ext uri="{FF2B5EF4-FFF2-40B4-BE49-F238E27FC236}">
                <a16:creationId xmlns:a16="http://schemas.microsoft.com/office/drawing/2014/main" id="{805AED09-1FF2-9F71-0442-60A05365F172}"/>
              </a:ext>
            </a:extLst>
          </p:cNvPr>
          <p:cNvPicPr>
            <a:picLocks noChangeAspect="1"/>
          </p:cNvPicPr>
          <p:nvPr/>
        </p:nvPicPr>
        <p:blipFill>
          <a:blip r:embed="rId8"/>
          <a:stretch>
            <a:fillRect/>
          </a:stretch>
        </p:blipFill>
        <p:spPr>
          <a:xfrm>
            <a:off x="10635508" y="5717497"/>
            <a:ext cx="241300" cy="266700"/>
          </a:xfrm>
          <a:prstGeom prst="rect">
            <a:avLst/>
          </a:prstGeom>
        </p:spPr>
      </p:pic>
    </p:spTree>
    <p:extLst>
      <p:ext uri="{BB962C8B-B14F-4D97-AF65-F5344CB8AC3E}">
        <p14:creationId xmlns:p14="http://schemas.microsoft.com/office/powerpoint/2010/main" val="199290485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ttangolo arrotondato">
            <a:extLst>
              <a:ext uri="{FF2B5EF4-FFF2-40B4-BE49-F238E27FC236}">
                <a16:creationId xmlns:a16="http://schemas.microsoft.com/office/drawing/2014/main" id="{A72889FB-D200-6937-6FCF-5DF7BD18C6BC}"/>
              </a:ext>
            </a:extLst>
          </p:cNvPr>
          <p:cNvSpPr/>
          <p:nvPr/>
        </p:nvSpPr>
        <p:spPr>
          <a:xfrm>
            <a:off x="15570247" y="3096156"/>
            <a:ext cx="2502600" cy="736601"/>
          </a:xfrm>
          <a:prstGeom prst="roundRect">
            <a:avLst>
              <a:gd name="adj" fmla="val 17007"/>
            </a:avLst>
          </a:prstGeom>
          <a:solidFill>
            <a:srgbClr val="D5D5D5">
              <a:alpha val="30330"/>
            </a:srgbClr>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10" name="Rettangolo arrotondato"/>
          <p:cNvSpPr/>
          <p:nvPr/>
        </p:nvSpPr>
        <p:spPr>
          <a:xfrm>
            <a:off x="14343320" y="5597831"/>
            <a:ext cx="451257" cy="688102"/>
          </a:xfrm>
          <a:prstGeom prst="roundRect">
            <a:avLst>
              <a:gd name="adj" fmla="val 23971"/>
            </a:avLst>
          </a:prstGeom>
          <a:solidFill>
            <a:srgbClr val="D5D5D5">
              <a:alpha val="30330"/>
            </a:srgb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11" name="Decision-making under uncertainty"/>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Decision-making under uncertainty</a:t>
            </a:r>
          </a:p>
        </p:txBody>
      </p:sp>
      <p:sp>
        <p:nvSpPr>
          <p:cNvPr id="212" name="3"/>
          <p:cNvSpPr txBox="1">
            <a:spLocks noGrp="1"/>
          </p:cNvSpPr>
          <p:nvPr>
            <p:ph type="sldNum" sz="quarter" idx="4294967295"/>
          </p:nvPr>
        </p:nvSpPr>
        <p:spPr>
          <a:xfrm>
            <a:off x="12070335" y="13076008"/>
            <a:ext cx="230832" cy="37959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it-IT" dirty="0"/>
              <a:t>3</a:t>
            </a:r>
            <a:endParaRPr dirty="0"/>
          </a:p>
        </p:txBody>
      </p:sp>
      <p:sp>
        <p:nvSpPr>
          <p:cNvPr id="213" name="Introduction"/>
          <p:cNvSpPr txBox="1">
            <a:spLocks noGrp="1"/>
          </p:cNvSpPr>
          <p:nvPr>
            <p:ph type="title"/>
          </p:nvPr>
        </p:nvSpPr>
        <p:spPr>
          <a:prstGeom prst="rect">
            <a:avLst/>
          </a:prstGeom>
        </p:spPr>
        <p:txBody>
          <a:bodyPr/>
          <a:lstStyle/>
          <a:p>
            <a:r>
              <a:rPr dirty="0"/>
              <a:t>Introduction</a:t>
            </a:r>
          </a:p>
        </p:txBody>
      </p:sp>
      <p:grpSp>
        <p:nvGrpSpPr>
          <p:cNvPr id="31" name="Gruppo 30">
            <a:extLst>
              <a:ext uri="{FF2B5EF4-FFF2-40B4-BE49-F238E27FC236}">
                <a16:creationId xmlns:a16="http://schemas.microsoft.com/office/drawing/2014/main" id="{299E9784-9156-8B24-EEAC-EF63C4C97BFF}"/>
              </a:ext>
            </a:extLst>
          </p:cNvPr>
          <p:cNvGrpSpPr/>
          <p:nvPr/>
        </p:nvGrpSpPr>
        <p:grpSpPr>
          <a:xfrm>
            <a:off x="1138238" y="4194175"/>
            <a:ext cx="7814639" cy="3552148"/>
            <a:chOff x="727285" y="4025131"/>
            <a:chExt cx="7814639" cy="3552148"/>
          </a:xfrm>
        </p:grpSpPr>
        <p:sp>
          <p:nvSpPr>
            <p:cNvPr id="7" name="Rettangolo arrotondato">
              <a:extLst>
                <a:ext uri="{FF2B5EF4-FFF2-40B4-BE49-F238E27FC236}">
                  <a16:creationId xmlns:a16="http://schemas.microsoft.com/office/drawing/2014/main" id="{CE9357E0-98F4-9340-6A1B-6C1793C4AC65}"/>
                </a:ext>
              </a:extLst>
            </p:cNvPr>
            <p:cNvSpPr/>
            <p:nvPr/>
          </p:nvSpPr>
          <p:spPr>
            <a:xfrm>
              <a:off x="2232786" y="6457182"/>
              <a:ext cx="5284945" cy="1120097"/>
            </a:xfrm>
            <a:prstGeom prst="roundRect">
              <a:avLst>
                <a:gd name="adj" fmla="val 17007"/>
              </a:avLst>
            </a:prstGeom>
            <a:solidFill>
              <a:srgbClr val="D5D5D5">
                <a:alpha val="30330"/>
              </a:srgbClr>
            </a:solidFill>
            <a:ln w="25400" cap="flat">
              <a:solidFill>
                <a:srgbClr val="000000"/>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8" name="Linea">
              <a:extLst>
                <a:ext uri="{FF2B5EF4-FFF2-40B4-BE49-F238E27FC236}">
                  <a16:creationId xmlns:a16="http://schemas.microsoft.com/office/drawing/2014/main" id="{3FECA47A-EFBE-FE6E-3E0C-03D0F2698AD2}"/>
                </a:ext>
              </a:extLst>
            </p:cNvPr>
            <p:cNvSpPr/>
            <p:nvPr/>
          </p:nvSpPr>
          <p:spPr>
            <a:xfrm flipH="1">
              <a:off x="7521666" y="7017231"/>
              <a:ext cx="1020258" cy="1"/>
            </a:xfrm>
            <a:prstGeom prst="line">
              <a:avLst/>
            </a:prstGeom>
            <a:noFill/>
            <a:ln w="25400" cap="flat">
              <a:solidFill>
                <a:srgbClr val="000000"/>
              </a:solidFill>
              <a:prstDash val="solid"/>
              <a:miter lim="400000"/>
              <a:tailEnd type="stealth" w="med" len="med"/>
            </a:ln>
            <a:effectLst/>
          </p:spPr>
          <p:txBody>
            <a:bodyPr wrap="square" lIns="50800" tIns="50800" rIns="50800" bIns="50800" numCol="1" anchor="ctr">
              <a:noAutofit/>
            </a:bodyPr>
            <a:lstStyle/>
            <a:p>
              <a:endParaRPr/>
            </a:p>
          </p:txBody>
        </p:sp>
        <p:sp>
          <p:nvSpPr>
            <p:cNvPr id="9" name="Linea">
              <a:extLst>
                <a:ext uri="{FF2B5EF4-FFF2-40B4-BE49-F238E27FC236}">
                  <a16:creationId xmlns:a16="http://schemas.microsoft.com/office/drawing/2014/main" id="{70873804-0CD8-95A0-06D0-A59B4531CF60}"/>
                </a:ext>
              </a:extLst>
            </p:cNvPr>
            <p:cNvSpPr/>
            <p:nvPr/>
          </p:nvSpPr>
          <p:spPr>
            <a:xfrm flipH="1" flipV="1">
              <a:off x="7521666" y="4818035"/>
              <a:ext cx="1020258" cy="1"/>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endParaRPr/>
            </a:p>
          </p:txBody>
        </p:sp>
        <p:sp>
          <p:nvSpPr>
            <p:cNvPr id="10" name="Linea">
              <a:extLst>
                <a:ext uri="{FF2B5EF4-FFF2-40B4-BE49-F238E27FC236}">
                  <a16:creationId xmlns:a16="http://schemas.microsoft.com/office/drawing/2014/main" id="{F52D1478-65A2-B0D6-CAD3-AFFF96374A15}"/>
                </a:ext>
              </a:extLst>
            </p:cNvPr>
            <p:cNvSpPr/>
            <p:nvPr/>
          </p:nvSpPr>
          <p:spPr>
            <a:xfrm flipV="1">
              <a:off x="8531316" y="4807263"/>
              <a:ext cx="1" cy="2222502"/>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endParaRPr/>
            </a:p>
          </p:txBody>
        </p:sp>
        <p:sp>
          <p:nvSpPr>
            <p:cNvPr id="11" name="Linea">
              <a:extLst>
                <a:ext uri="{FF2B5EF4-FFF2-40B4-BE49-F238E27FC236}">
                  <a16:creationId xmlns:a16="http://schemas.microsoft.com/office/drawing/2014/main" id="{884F1A93-1B2D-27ED-78E2-6D1B1F06CC63}"/>
                </a:ext>
              </a:extLst>
            </p:cNvPr>
            <p:cNvSpPr/>
            <p:nvPr/>
          </p:nvSpPr>
          <p:spPr>
            <a:xfrm>
              <a:off x="1208595" y="5157016"/>
              <a:ext cx="1020257" cy="1"/>
            </a:xfrm>
            <a:prstGeom prst="line">
              <a:avLst/>
            </a:prstGeom>
            <a:noFill/>
            <a:ln w="25400" cap="flat">
              <a:solidFill>
                <a:srgbClr val="000000"/>
              </a:solidFill>
              <a:prstDash val="solid"/>
              <a:miter lim="400000"/>
              <a:tailEnd type="stealth" w="med" len="med"/>
            </a:ln>
            <a:effectLst/>
          </p:spPr>
          <p:txBody>
            <a:bodyPr wrap="square" lIns="50800" tIns="50800" rIns="50800" bIns="50800" numCol="1" anchor="ctr">
              <a:noAutofit/>
            </a:bodyPr>
            <a:lstStyle/>
            <a:p>
              <a:endParaRPr/>
            </a:p>
          </p:txBody>
        </p:sp>
        <p:sp>
          <p:nvSpPr>
            <p:cNvPr id="12" name="Linea">
              <a:extLst>
                <a:ext uri="{FF2B5EF4-FFF2-40B4-BE49-F238E27FC236}">
                  <a16:creationId xmlns:a16="http://schemas.microsoft.com/office/drawing/2014/main" id="{47795286-7D35-4BCF-49C7-03CF218515F8}"/>
                </a:ext>
              </a:extLst>
            </p:cNvPr>
            <p:cNvSpPr/>
            <p:nvPr/>
          </p:nvSpPr>
          <p:spPr>
            <a:xfrm>
              <a:off x="1208595" y="7018992"/>
              <a:ext cx="1020257" cy="1"/>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endParaRPr/>
            </a:p>
          </p:txBody>
        </p:sp>
        <p:sp>
          <p:nvSpPr>
            <p:cNvPr id="13" name="Linea">
              <a:extLst>
                <a:ext uri="{FF2B5EF4-FFF2-40B4-BE49-F238E27FC236}">
                  <a16:creationId xmlns:a16="http://schemas.microsoft.com/office/drawing/2014/main" id="{8278477A-D657-5275-5429-8520CAC3C2C8}"/>
                </a:ext>
              </a:extLst>
            </p:cNvPr>
            <p:cNvSpPr/>
            <p:nvPr/>
          </p:nvSpPr>
          <p:spPr>
            <a:xfrm flipH="1">
              <a:off x="1219201" y="5143500"/>
              <a:ext cx="1" cy="1886266"/>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endParaRPr/>
            </a:p>
          </p:txBody>
        </p:sp>
        <p:sp>
          <p:nvSpPr>
            <p:cNvPr id="15" name="Linea">
              <a:extLst>
                <a:ext uri="{FF2B5EF4-FFF2-40B4-BE49-F238E27FC236}">
                  <a16:creationId xmlns:a16="http://schemas.microsoft.com/office/drawing/2014/main" id="{256759DE-6722-50DE-AD6A-F62F22C7D655}"/>
                </a:ext>
              </a:extLst>
            </p:cNvPr>
            <p:cNvSpPr/>
            <p:nvPr/>
          </p:nvSpPr>
          <p:spPr>
            <a:xfrm>
              <a:off x="1208595" y="4478572"/>
              <a:ext cx="1020257" cy="1"/>
            </a:xfrm>
            <a:prstGeom prst="line">
              <a:avLst/>
            </a:prstGeom>
            <a:noFill/>
            <a:ln w="25400" cap="flat">
              <a:solidFill>
                <a:srgbClr val="000000"/>
              </a:solidFill>
              <a:prstDash val="solid"/>
              <a:miter lim="400000"/>
              <a:tailEnd type="stealth" w="med" len="med"/>
            </a:ln>
            <a:effectLst/>
          </p:spPr>
          <p:txBody>
            <a:bodyPr wrap="square" lIns="50800" tIns="50800" rIns="50800" bIns="50800" numCol="1" anchor="ctr">
              <a:noAutofit/>
            </a:bodyPr>
            <a:lstStyle/>
            <a:p>
              <a:endParaRPr/>
            </a:p>
          </p:txBody>
        </p:sp>
        <p:grpSp>
          <p:nvGrpSpPr>
            <p:cNvPr id="26" name="Gruppo 25">
              <a:extLst>
                <a:ext uri="{FF2B5EF4-FFF2-40B4-BE49-F238E27FC236}">
                  <a16:creationId xmlns:a16="http://schemas.microsoft.com/office/drawing/2014/main" id="{B5B0AE88-44D3-4983-0985-9A4DEFB8286B}"/>
                </a:ext>
              </a:extLst>
            </p:cNvPr>
            <p:cNvGrpSpPr/>
            <p:nvPr/>
          </p:nvGrpSpPr>
          <p:grpSpPr>
            <a:xfrm>
              <a:off x="2239458" y="4025131"/>
              <a:ext cx="5284945" cy="1564263"/>
              <a:chOff x="2239458" y="4035903"/>
              <a:chExt cx="5284945" cy="1564263"/>
            </a:xfrm>
          </p:grpSpPr>
          <p:sp>
            <p:nvSpPr>
              <p:cNvPr id="5" name="Rettangolo arrotondato">
                <a:extLst>
                  <a:ext uri="{FF2B5EF4-FFF2-40B4-BE49-F238E27FC236}">
                    <a16:creationId xmlns:a16="http://schemas.microsoft.com/office/drawing/2014/main" id="{7F830693-44E1-F198-092F-041F504FB0E3}"/>
                  </a:ext>
                </a:extLst>
              </p:cNvPr>
              <p:cNvSpPr/>
              <p:nvPr/>
            </p:nvSpPr>
            <p:spPr>
              <a:xfrm>
                <a:off x="2239458" y="4035903"/>
                <a:ext cx="5284945" cy="1564263"/>
              </a:xfrm>
              <a:prstGeom prst="roundRect">
                <a:avLst>
                  <a:gd name="adj" fmla="val 17007"/>
                </a:avLst>
              </a:prstGeom>
              <a:solidFill>
                <a:srgbClr val="D5D5D5">
                  <a:alpha val="30330"/>
                </a:srgbClr>
              </a:solidFill>
              <a:ln w="25400" cap="flat">
                <a:solidFill>
                  <a:srgbClr val="000000"/>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pic>
            <p:nvPicPr>
              <p:cNvPr id="25" name="Immagine 24">
                <a:extLst>
                  <a:ext uri="{FF2B5EF4-FFF2-40B4-BE49-F238E27FC236}">
                    <a16:creationId xmlns:a16="http://schemas.microsoft.com/office/drawing/2014/main" id="{3853987D-9537-9E43-6F94-3F6AABE61704}"/>
                  </a:ext>
                </a:extLst>
              </p:cNvPr>
              <p:cNvPicPr>
                <a:picLocks noChangeAspect="1"/>
              </p:cNvPicPr>
              <p:nvPr/>
            </p:nvPicPr>
            <p:blipFill>
              <a:blip r:embed="rId3"/>
              <a:stretch>
                <a:fillRect/>
              </a:stretch>
            </p:blipFill>
            <p:spPr>
              <a:xfrm>
                <a:off x="2837230" y="4322734"/>
                <a:ext cx="4089400" cy="990600"/>
              </a:xfrm>
              <a:prstGeom prst="rect">
                <a:avLst/>
              </a:prstGeom>
            </p:spPr>
          </p:pic>
        </p:grpSp>
        <p:pic>
          <p:nvPicPr>
            <p:cNvPr id="28" name="Immagine 27">
              <a:extLst>
                <a:ext uri="{FF2B5EF4-FFF2-40B4-BE49-F238E27FC236}">
                  <a16:creationId xmlns:a16="http://schemas.microsoft.com/office/drawing/2014/main" id="{C15A0719-97FC-D6EC-BE38-793E4610CA61}"/>
                </a:ext>
              </a:extLst>
            </p:cNvPr>
            <p:cNvPicPr>
              <a:picLocks noChangeAspect="1"/>
            </p:cNvPicPr>
            <p:nvPr/>
          </p:nvPicPr>
          <p:blipFill>
            <a:blip r:embed="rId4"/>
            <a:stretch>
              <a:fillRect/>
            </a:stretch>
          </p:blipFill>
          <p:spPr>
            <a:xfrm>
              <a:off x="727285" y="4107938"/>
              <a:ext cx="914400" cy="266700"/>
            </a:xfrm>
            <a:prstGeom prst="rect">
              <a:avLst/>
            </a:prstGeom>
          </p:spPr>
        </p:pic>
        <p:pic>
          <p:nvPicPr>
            <p:cNvPr id="30" name="Immagine 29">
              <a:extLst>
                <a:ext uri="{FF2B5EF4-FFF2-40B4-BE49-F238E27FC236}">
                  <a16:creationId xmlns:a16="http://schemas.microsoft.com/office/drawing/2014/main" id="{7D032ABF-0FFC-CF0F-57A4-4DC4B7C4AE67}"/>
                </a:ext>
              </a:extLst>
            </p:cNvPr>
            <p:cNvPicPr>
              <a:picLocks noChangeAspect="1"/>
            </p:cNvPicPr>
            <p:nvPr/>
          </p:nvPicPr>
          <p:blipFill>
            <a:blip r:embed="rId5"/>
            <a:stretch>
              <a:fillRect/>
            </a:stretch>
          </p:blipFill>
          <p:spPr>
            <a:xfrm>
              <a:off x="3072180" y="6820038"/>
              <a:ext cx="3619500" cy="419100"/>
            </a:xfrm>
            <a:prstGeom prst="rect">
              <a:avLst/>
            </a:prstGeom>
          </p:spPr>
        </p:pic>
      </p:grpSp>
      <p:grpSp>
        <p:nvGrpSpPr>
          <p:cNvPr id="32" name="Raggruppa">
            <a:extLst>
              <a:ext uri="{FF2B5EF4-FFF2-40B4-BE49-F238E27FC236}">
                <a16:creationId xmlns:a16="http://schemas.microsoft.com/office/drawing/2014/main" id="{452458AA-645D-51C1-5087-A8053E44C80D}"/>
              </a:ext>
            </a:extLst>
          </p:cNvPr>
          <p:cNvGrpSpPr/>
          <p:nvPr/>
        </p:nvGrpSpPr>
        <p:grpSpPr>
          <a:xfrm>
            <a:off x="1219201" y="8411229"/>
            <a:ext cx="21958423" cy="2099668"/>
            <a:chOff x="6411" y="-217895"/>
            <a:chExt cx="21958421" cy="2099666"/>
          </a:xfrm>
        </p:grpSpPr>
        <p:sp>
          <p:nvSpPr>
            <p:cNvPr id="33" name="optimal control:                  minimum expected cost                      lack of robustness…">
              <a:extLst>
                <a:ext uri="{FF2B5EF4-FFF2-40B4-BE49-F238E27FC236}">
                  <a16:creationId xmlns:a16="http://schemas.microsoft.com/office/drawing/2014/main" id="{7C993805-7789-D0E2-D800-AAF7900EF0C2}"/>
                </a:ext>
              </a:extLst>
            </p:cNvPr>
            <p:cNvSpPr txBox="1"/>
            <p:nvPr/>
          </p:nvSpPr>
          <p:spPr>
            <a:xfrm>
              <a:off x="6411" y="-217895"/>
              <a:ext cx="21958421" cy="209966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pPr lvl="2" algn="l">
                <a:defRPr sz="3600">
                  <a:solidFill>
                    <a:srgbClr val="000000"/>
                  </a:solidFill>
                </a:defRPr>
              </a:pPr>
              <a:r>
                <a:rPr dirty="0"/>
                <a:t>optimal control:                  minimum expected cost                      lack of robustness</a:t>
              </a:r>
            </a:p>
            <a:p>
              <a:pPr algn="l">
                <a:defRPr sz="3600">
                  <a:solidFill>
                    <a:srgbClr val="000000"/>
                  </a:solidFill>
                </a:defRPr>
              </a:pPr>
              <a:endParaRPr dirty="0"/>
            </a:p>
            <a:p>
              <a:pPr lvl="2" algn="l">
                <a:defRPr sz="3600">
                  <a:solidFill>
                    <a:srgbClr val="000000"/>
                  </a:solidFill>
                </a:defRPr>
              </a:pPr>
              <a:r>
                <a:rPr dirty="0"/>
                <a:t>optimal control:                  minimum worst-case cost                   overly conservative</a:t>
              </a:r>
            </a:p>
          </p:txBody>
        </p:sp>
        <p:pic>
          <p:nvPicPr>
            <p:cNvPr id="34" name="Immagine" descr="Immagine">
              <a:extLst>
                <a:ext uri="{FF2B5EF4-FFF2-40B4-BE49-F238E27FC236}">
                  <a16:creationId xmlns:a16="http://schemas.microsoft.com/office/drawing/2014/main" id="{095F4DAD-C959-A806-CC00-001783964C32}"/>
                </a:ext>
              </a:extLst>
            </p:cNvPr>
            <p:cNvPicPr>
              <a:picLocks noChangeAspect="1"/>
            </p:cNvPicPr>
            <p:nvPr/>
          </p:nvPicPr>
          <p:blipFill>
            <a:blip r:embed="rId6"/>
            <a:stretch>
              <a:fillRect/>
            </a:stretch>
          </p:blipFill>
          <p:spPr>
            <a:xfrm>
              <a:off x="181975" y="156245"/>
              <a:ext cx="546101" cy="393701"/>
            </a:xfrm>
            <a:prstGeom prst="rect">
              <a:avLst/>
            </a:prstGeom>
            <a:ln w="12700" cap="flat">
              <a:noFill/>
              <a:miter lim="400000"/>
            </a:ln>
            <a:effectLst/>
          </p:spPr>
        </p:pic>
        <p:pic>
          <p:nvPicPr>
            <p:cNvPr id="35" name="Immagine" descr="Immagine">
              <a:extLst>
                <a:ext uri="{FF2B5EF4-FFF2-40B4-BE49-F238E27FC236}">
                  <a16:creationId xmlns:a16="http://schemas.microsoft.com/office/drawing/2014/main" id="{F8A0D932-6846-3195-C8AA-869CCCEF9AFF}"/>
                </a:ext>
              </a:extLst>
            </p:cNvPr>
            <p:cNvPicPr>
              <a:picLocks noChangeAspect="1"/>
            </p:cNvPicPr>
            <p:nvPr/>
          </p:nvPicPr>
          <p:blipFill>
            <a:blip r:embed="rId7"/>
            <a:stretch>
              <a:fillRect/>
            </a:stretch>
          </p:blipFill>
          <p:spPr>
            <a:xfrm>
              <a:off x="93075" y="1246711"/>
              <a:ext cx="723901" cy="393701"/>
            </a:xfrm>
            <a:prstGeom prst="rect">
              <a:avLst/>
            </a:prstGeom>
            <a:ln w="12700" cap="flat">
              <a:noFill/>
              <a:miter lim="400000"/>
            </a:ln>
            <a:effectLst/>
          </p:spPr>
        </p:pic>
        <p:sp>
          <p:nvSpPr>
            <p:cNvPr id="36" name="Approvato">
              <a:extLst>
                <a:ext uri="{FF2B5EF4-FFF2-40B4-BE49-F238E27FC236}">
                  <a16:creationId xmlns:a16="http://schemas.microsoft.com/office/drawing/2014/main" id="{169AD0CE-AC48-27A8-A4AF-8FAFCDD7CFF0}"/>
                </a:ext>
              </a:extLst>
            </p:cNvPr>
            <p:cNvSpPr/>
            <p:nvPr/>
          </p:nvSpPr>
          <p:spPr>
            <a:xfrm>
              <a:off x="5668088" y="1189561"/>
              <a:ext cx="508001" cy="508001"/>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cubicBezTo>
                    <a:pt x="4834" y="0"/>
                    <a:pt x="0" y="4836"/>
                    <a:pt x="0" y="10801"/>
                  </a:cubicBezTo>
                  <a:cubicBezTo>
                    <a:pt x="0" y="16765"/>
                    <a:pt x="4835" y="21600"/>
                    <a:pt x="10799" y="21600"/>
                  </a:cubicBezTo>
                  <a:cubicBezTo>
                    <a:pt x="16764" y="21600"/>
                    <a:pt x="21600" y="16765"/>
                    <a:pt x="21600" y="10801"/>
                  </a:cubicBezTo>
                  <a:cubicBezTo>
                    <a:pt x="21600" y="4836"/>
                    <a:pt x="16764" y="0"/>
                    <a:pt x="10799" y="0"/>
                  </a:cubicBezTo>
                  <a:close/>
                  <a:moveTo>
                    <a:pt x="16449" y="5521"/>
                  </a:moveTo>
                  <a:cubicBezTo>
                    <a:pt x="16477" y="5521"/>
                    <a:pt x="16505" y="5532"/>
                    <a:pt x="16527" y="5553"/>
                  </a:cubicBezTo>
                  <a:lnTo>
                    <a:pt x="18129" y="7155"/>
                  </a:lnTo>
                  <a:cubicBezTo>
                    <a:pt x="18171" y="7198"/>
                    <a:pt x="18171" y="7268"/>
                    <a:pt x="18129" y="7311"/>
                  </a:cubicBezTo>
                  <a:lnTo>
                    <a:pt x="8340" y="17100"/>
                  </a:lnTo>
                  <a:cubicBezTo>
                    <a:pt x="8297" y="17142"/>
                    <a:pt x="8227" y="17142"/>
                    <a:pt x="8185" y="17100"/>
                  </a:cubicBezTo>
                  <a:lnTo>
                    <a:pt x="7693" y="16608"/>
                  </a:lnTo>
                  <a:lnTo>
                    <a:pt x="6505" y="15420"/>
                  </a:lnTo>
                  <a:lnTo>
                    <a:pt x="3062" y="11977"/>
                  </a:lnTo>
                  <a:cubicBezTo>
                    <a:pt x="3020" y="11934"/>
                    <a:pt x="3020" y="11866"/>
                    <a:pt x="3062" y="11823"/>
                  </a:cubicBezTo>
                  <a:lnTo>
                    <a:pt x="4664" y="10221"/>
                  </a:lnTo>
                  <a:cubicBezTo>
                    <a:pt x="4707" y="10178"/>
                    <a:pt x="4777" y="10178"/>
                    <a:pt x="4820" y="10221"/>
                  </a:cubicBezTo>
                  <a:lnTo>
                    <a:pt x="8185" y="13586"/>
                  </a:lnTo>
                  <a:cubicBezTo>
                    <a:pt x="8227" y="13629"/>
                    <a:pt x="8297" y="13629"/>
                    <a:pt x="8340" y="13586"/>
                  </a:cubicBezTo>
                  <a:lnTo>
                    <a:pt x="16373" y="5553"/>
                  </a:lnTo>
                  <a:cubicBezTo>
                    <a:pt x="16394" y="5532"/>
                    <a:pt x="16421" y="5521"/>
                    <a:pt x="16449" y="5521"/>
                  </a:cubicBezTo>
                  <a:close/>
                </a:path>
              </a:pathLst>
            </a:custGeom>
            <a:solidFill>
              <a:srgbClr val="60D937"/>
            </a:solidFill>
            <a:ln w="12700" cap="flat">
              <a:noFill/>
              <a:miter lim="400000"/>
            </a:ln>
            <a:effectLst/>
          </p:spPr>
          <p:txBody>
            <a:bodyPr wrap="square" lIns="50800" tIns="50800" rIns="50800" bIns="50800" numCol="1" anchor="ctr">
              <a:noAutofit/>
            </a:bodyP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37" name="Approvato">
              <a:extLst>
                <a:ext uri="{FF2B5EF4-FFF2-40B4-BE49-F238E27FC236}">
                  <a16:creationId xmlns:a16="http://schemas.microsoft.com/office/drawing/2014/main" id="{B888F8D7-7250-7562-1ADF-D257B97E3710}"/>
                </a:ext>
              </a:extLst>
            </p:cNvPr>
            <p:cNvSpPr/>
            <p:nvPr/>
          </p:nvSpPr>
          <p:spPr>
            <a:xfrm>
              <a:off x="5668088" y="99095"/>
              <a:ext cx="508001" cy="508001"/>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cubicBezTo>
                    <a:pt x="4834" y="0"/>
                    <a:pt x="0" y="4836"/>
                    <a:pt x="0" y="10801"/>
                  </a:cubicBezTo>
                  <a:cubicBezTo>
                    <a:pt x="0" y="16765"/>
                    <a:pt x="4835" y="21600"/>
                    <a:pt x="10799" y="21600"/>
                  </a:cubicBezTo>
                  <a:cubicBezTo>
                    <a:pt x="16764" y="21600"/>
                    <a:pt x="21600" y="16765"/>
                    <a:pt x="21600" y="10801"/>
                  </a:cubicBezTo>
                  <a:cubicBezTo>
                    <a:pt x="21600" y="4836"/>
                    <a:pt x="16764" y="0"/>
                    <a:pt x="10799" y="0"/>
                  </a:cubicBezTo>
                  <a:close/>
                  <a:moveTo>
                    <a:pt x="16449" y="5521"/>
                  </a:moveTo>
                  <a:cubicBezTo>
                    <a:pt x="16477" y="5521"/>
                    <a:pt x="16505" y="5532"/>
                    <a:pt x="16527" y="5553"/>
                  </a:cubicBezTo>
                  <a:lnTo>
                    <a:pt x="18129" y="7155"/>
                  </a:lnTo>
                  <a:cubicBezTo>
                    <a:pt x="18171" y="7198"/>
                    <a:pt x="18171" y="7268"/>
                    <a:pt x="18129" y="7311"/>
                  </a:cubicBezTo>
                  <a:lnTo>
                    <a:pt x="8340" y="17100"/>
                  </a:lnTo>
                  <a:cubicBezTo>
                    <a:pt x="8297" y="17142"/>
                    <a:pt x="8227" y="17142"/>
                    <a:pt x="8185" y="17100"/>
                  </a:cubicBezTo>
                  <a:lnTo>
                    <a:pt x="7693" y="16608"/>
                  </a:lnTo>
                  <a:lnTo>
                    <a:pt x="6505" y="15420"/>
                  </a:lnTo>
                  <a:lnTo>
                    <a:pt x="3062" y="11977"/>
                  </a:lnTo>
                  <a:cubicBezTo>
                    <a:pt x="3020" y="11934"/>
                    <a:pt x="3020" y="11866"/>
                    <a:pt x="3062" y="11823"/>
                  </a:cubicBezTo>
                  <a:lnTo>
                    <a:pt x="4664" y="10221"/>
                  </a:lnTo>
                  <a:cubicBezTo>
                    <a:pt x="4707" y="10178"/>
                    <a:pt x="4777" y="10178"/>
                    <a:pt x="4820" y="10221"/>
                  </a:cubicBezTo>
                  <a:lnTo>
                    <a:pt x="8185" y="13586"/>
                  </a:lnTo>
                  <a:cubicBezTo>
                    <a:pt x="8227" y="13629"/>
                    <a:pt x="8297" y="13629"/>
                    <a:pt x="8340" y="13586"/>
                  </a:cubicBezTo>
                  <a:lnTo>
                    <a:pt x="16373" y="5553"/>
                  </a:lnTo>
                  <a:cubicBezTo>
                    <a:pt x="16394" y="5532"/>
                    <a:pt x="16421" y="5521"/>
                    <a:pt x="16449" y="5521"/>
                  </a:cubicBezTo>
                  <a:close/>
                </a:path>
              </a:pathLst>
            </a:custGeom>
            <a:solidFill>
              <a:srgbClr val="60D937"/>
            </a:solidFill>
            <a:ln w="12700" cap="flat">
              <a:noFill/>
              <a:miter lim="400000"/>
            </a:ln>
            <a:effectLst/>
          </p:spPr>
          <p:txBody>
            <a:bodyPr wrap="square" lIns="50800" tIns="50800" rIns="50800" bIns="50800" numCol="1" anchor="ctr">
              <a:noAutofit/>
            </a:bodyP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38" name="Elimina">
              <a:extLst>
                <a:ext uri="{FF2B5EF4-FFF2-40B4-BE49-F238E27FC236}">
                  <a16:creationId xmlns:a16="http://schemas.microsoft.com/office/drawing/2014/main" id="{A4098D89-36F5-6909-DDA6-0303F3DE4478}"/>
                </a:ext>
              </a:extLst>
            </p:cNvPr>
            <p:cNvSpPr/>
            <p:nvPr/>
          </p:nvSpPr>
          <p:spPr>
            <a:xfrm>
              <a:off x="13390063" y="99090"/>
              <a:ext cx="508001" cy="508011"/>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6"/>
                    <a:pt x="2881" y="3016"/>
                  </a:cubicBezTo>
                  <a:cubicBezTo>
                    <a:pt x="-961" y="7037"/>
                    <a:pt x="-961" y="13558"/>
                    <a:pt x="2881" y="17579"/>
                  </a:cubicBezTo>
                  <a:cubicBezTo>
                    <a:pt x="6724" y="21600"/>
                    <a:pt x="12954" y="21600"/>
                    <a:pt x="16797" y="17579"/>
                  </a:cubicBezTo>
                  <a:cubicBezTo>
                    <a:pt x="20639" y="13558"/>
                    <a:pt x="20639" y="7037"/>
                    <a:pt x="16797" y="3016"/>
                  </a:cubicBezTo>
                  <a:cubicBezTo>
                    <a:pt x="14875" y="1006"/>
                    <a:pt x="12357" y="0"/>
                    <a:pt x="9839" y="0"/>
                  </a:cubicBezTo>
                  <a:close/>
                  <a:moveTo>
                    <a:pt x="6165" y="4684"/>
                  </a:moveTo>
                  <a:cubicBezTo>
                    <a:pt x="6180" y="4684"/>
                    <a:pt x="6194" y="4690"/>
                    <a:pt x="6205" y="4702"/>
                  </a:cubicBezTo>
                  <a:lnTo>
                    <a:pt x="9799" y="8462"/>
                  </a:lnTo>
                  <a:cubicBezTo>
                    <a:pt x="9822" y="8486"/>
                    <a:pt x="9858" y="8486"/>
                    <a:pt x="9881" y="8462"/>
                  </a:cubicBezTo>
                  <a:lnTo>
                    <a:pt x="13474" y="4702"/>
                  </a:lnTo>
                  <a:cubicBezTo>
                    <a:pt x="13497" y="4678"/>
                    <a:pt x="13533" y="4678"/>
                    <a:pt x="13556" y="4702"/>
                  </a:cubicBezTo>
                  <a:lnTo>
                    <a:pt x="15186" y="6408"/>
                  </a:lnTo>
                  <a:cubicBezTo>
                    <a:pt x="15209" y="6432"/>
                    <a:pt x="15209" y="6471"/>
                    <a:pt x="15186" y="6495"/>
                  </a:cubicBezTo>
                  <a:lnTo>
                    <a:pt x="11593" y="10254"/>
                  </a:lnTo>
                  <a:cubicBezTo>
                    <a:pt x="11570" y="10278"/>
                    <a:pt x="11570" y="10317"/>
                    <a:pt x="11593" y="10341"/>
                  </a:cubicBezTo>
                  <a:lnTo>
                    <a:pt x="15186" y="14100"/>
                  </a:lnTo>
                  <a:cubicBezTo>
                    <a:pt x="15209" y="14124"/>
                    <a:pt x="15209" y="14162"/>
                    <a:pt x="15186" y="14186"/>
                  </a:cubicBezTo>
                  <a:lnTo>
                    <a:pt x="13556" y="15892"/>
                  </a:lnTo>
                  <a:cubicBezTo>
                    <a:pt x="13533" y="15916"/>
                    <a:pt x="13497" y="15916"/>
                    <a:pt x="13474" y="15892"/>
                  </a:cubicBezTo>
                  <a:lnTo>
                    <a:pt x="9881" y="12133"/>
                  </a:lnTo>
                  <a:cubicBezTo>
                    <a:pt x="9858" y="12109"/>
                    <a:pt x="9822" y="12109"/>
                    <a:pt x="9799" y="12133"/>
                  </a:cubicBezTo>
                  <a:lnTo>
                    <a:pt x="6205" y="15892"/>
                  </a:lnTo>
                  <a:cubicBezTo>
                    <a:pt x="6183" y="15916"/>
                    <a:pt x="6147" y="15916"/>
                    <a:pt x="6124" y="15892"/>
                  </a:cubicBezTo>
                  <a:lnTo>
                    <a:pt x="4493" y="14186"/>
                  </a:lnTo>
                  <a:cubicBezTo>
                    <a:pt x="4471" y="14162"/>
                    <a:pt x="4471" y="14124"/>
                    <a:pt x="4493" y="14100"/>
                  </a:cubicBezTo>
                  <a:lnTo>
                    <a:pt x="8085" y="10341"/>
                  </a:lnTo>
                  <a:cubicBezTo>
                    <a:pt x="8108" y="10317"/>
                    <a:pt x="8108" y="10278"/>
                    <a:pt x="8085" y="10254"/>
                  </a:cubicBezTo>
                  <a:lnTo>
                    <a:pt x="4493" y="6495"/>
                  </a:lnTo>
                  <a:cubicBezTo>
                    <a:pt x="4471" y="6471"/>
                    <a:pt x="4471" y="6432"/>
                    <a:pt x="4493" y="6408"/>
                  </a:cubicBezTo>
                  <a:lnTo>
                    <a:pt x="6124" y="4702"/>
                  </a:lnTo>
                  <a:cubicBezTo>
                    <a:pt x="6135" y="4690"/>
                    <a:pt x="6151" y="4684"/>
                    <a:pt x="6165" y="4684"/>
                  </a:cubicBezTo>
                  <a:close/>
                </a:path>
              </a:pathLst>
            </a:cu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9" name="Elimina">
              <a:extLst>
                <a:ext uri="{FF2B5EF4-FFF2-40B4-BE49-F238E27FC236}">
                  <a16:creationId xmlns:a16="http://schemas.microsoft.com/office/drawing/2014/main" id="{AE311E68-9B0F-558B-8A2D-5877931FB0DC}"/>
                </a:ext>
              </a:extLst>
            </p:cNvPr>
            <p:cNvSpPr/>
            <p:nvPr/>
          </p:nvSpPr>
          <p:spPr>
            <a:xfrm>
              <a:off x="13390063" y="1189556"/>
              <a:ext cx="508001" cy="508011"/>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6"/>
                    <a:pt x="2881" y="3016"/>
                  </a:cubicBezTo>
                  <a:cubicBezTo>
                    <a:pt x="-961" y="7037"/>
                    <a:pt x="-961" y="13558"/>
                    <a:pt x="2881" y="17579"/>
                  </a:cubicBezTo>
                  <a:cubicBezTo>
                    <a:pt x="6724" y="21600"/>
                    <a:pt x="12954" y="21600"/>
                    <a:pt x="16797" y="17579"/>
                  </a:cubicBezTo>
                  <a:cubicBezTo>
                    <a:pt x="20639" y="13558"/>
                    <a:pt x="20639" y="7037"/>
                    <a:pt x="16797" y="3016"/>
                  </a:cubicBezTo>
                  <a:cubicBezTo>
                    <a:pt x="14875" y="1006"/>
                    <a:pt x="12357" y="0"/>
                    <a:pt x="9839" y="0"/>
                  </a:cubicBezTo>
                  <a:close/>
                  <a:moveTo>
                    <a:pt x="6165" y="4684"/>
                  </a:moveTo>
                  <a:cubicBezTo>
                    <a:pt x="6180" y="4684"/>
                    <a:pt x="6194" y="4690"/>
                    <a:pt x="6205" y="4702"/>
                  </a:cubicBezTo>
                  <a:lnTo>
                    <a:pt x="9799" y="8462"/>
                  </a:lnTo>
                  <a:cubicBezTo>
                    <a:pt x="9822" y="8486"/>
                    <a:pt x="9858" y="8486"/>
                    <a:pt x="9881" y="8462"/>
                  </a:cubicBezTo>
                  <a:lnTo>
                    <a:pt x="13474" y="4702"/>
                  </a:lnTo>
                  <a:cubicBezTo>
                    <a:pt x="13497" y="4678"/>
                    <a:pt x="13533" y="4678"/>
                    <a:pt x="13556" y="4702"/>
                  </a:cubicBezTo>
                  <a:lnTo>
                    <a:pt x="15186" y="6408"/>
                  </a:lnTo>
                  <a:cubicBezTo>
                    <a:pt x="15209" y="6432"/>
                    <a:pt x="15209" y="6471"/>
                    <a:pt x="15186" y="6495"/>
                  </a:cubicBezTo>
                  <a:lnTo>
                    <a:pt x="11593" y="10254"/>
                  </a:lnTo>
                  <a:cubicBezTo>
                    <a:pt x="11570" y="10278"/>
                    <a:pt x="11570" y="10317"/>
                    <a:pt x="11593" y="10341"/>
                  </a:cubicBezTo>
                  <a:lnTo>
                    <a:pt x="15186" y="14100"/>
                  </a:lnTo>
                  <a:cubicBezTo>
                    <a:pt x="15209" y="14124"/>
                    <a:pt x="15209" y="14162"/>
                    <a:pt x="15186" y="14186"/>
                  </a:cubicBezTo>
                  <a:lnTo>
                    <a:pt x="13556" y="15892"/>
                  </a:lnTo>
                  <a:cubicBezTo>
                    <a:pt x="13533" y="15916"/>
                    <a:pt x="13497" y="15916"/>
                    <a:pt x="13474" y="15892"/>
                  </a:cubicBezTo>
                  <a:lnTo>
                    <a:pt x="9881" y="12133"/>
                  </a:lnTo>
                  <a:cubicBezTo>
                    <a:pt x="9858" y="12109"/>
                    <a:pt x="9822" y="12109"/>
                    <a:pt x="9799" y="12133"/>
                  </a:cubicBezTo>
                  <a:lnTo>
                    <a:pt x="6205" y="15892"/>
                  </a:lnTo>
                  <a:cubicBezTo>
                    <a:pt x="6183" y="15916"/>
                    <a:pt x="6147" y="15916"/>
                    <a:pt x="6124" y="15892"/>
                  </a:cubicBezTo>
                  <a:lnTo>
                    <a:pt x="4493" y="14186"/>
                  </a:lnTo>
                  <a:cubicBezTo>
                    <a:pt x="4471" y="14162"/>
                    <a:pt x="4471" y="14124"/>
                    <a:pt x="4493" y="14100"/>
                  </a:cubicBezTo>
                  <a:lnTo>
                    <a:pt x="8085" y="10341"/>
                  </a:lnTo>
                  <a:cubicBezTo>
                    <a:pt x="8108" y="10317"/>
                    <a:pt x="8108" y="10278"/>
                    <a:pt x="8085" y="10254"/>
                  </a:cubicBezTo>
                  <a:lnTo>
                    <a:pt x="4493" y="6495"/>
                  </a:lnTo>
                  <a:cubicBezTo>
                    <a:pt x="4471" y="6471"/>
                    <a:pt x="4471" y="6432"/>
                    <a:pt x="4493" y="6408"/>
                  </a:cubicBezTo>
                  <a:lnTo>
                    <a:pt x="6124" y="4702"/>
                  </a:lnTo>
                  <a:cubicBezTo>
                    <a:pt x="6135" y="4690"/>
                    <a:pt x="6151" y="4684"/>
                    <a:pt x="6165" y="4684"/>
                  </a:cubicBezTo>
                  <a:close/>
                </a:path>
              </a:pathLst>
            </a:cu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grpSp>
      <p:sp>
        <p:nvSpPr>
          <p:cNvPr id="40" name="Idea of competitive design methods: minimize loss relative to the optimal policy in hindsight">
            <a:extLst>
              <a:ext uri="{FF2B5EF4-FFF2-40B4-BE49-F238E27FC236}">
                <a16:creationId xmlns:a16="http://schemas.microsoft.com/office/drawing/2014/main" id="{0D6704DE-6AEF-F691-8FCF-D1204FA6F0E6}"/>
              </a:ext>
            </a:extLst>
          </p:cNvPr>
          <p:cNvSpPr/>
          <p:nvPr/>
        </p:nvSpPr>
        <p:spPr>
          <a:xfrm>
            <a:off x="2922728" y="11233404"/>
            <a:ext cx="18673248" cy="1120096"/>
          </a:xfrm>
          <a:prstGeom prst="roundRect">
            <a:avLst>
              <a:gd name="adj" fmla="val 17007"/>
            </a:avLst>
          </a:prstGeom>
          <a:solidFill>
            <a:srgbClr val="D5D5D5">
              <a:alpha val="30330"/>
            </a:srgb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defTabSz="825500">
              <a:defRPr sz="3600">
                <a:solidFill>
                  <a:srgbClr val="000000"/>
                </a:solidFill>
              </a:defRPr>
            </a:pPr>
            <a:r>
              <a:rPr lang="en-GB" dirty="0"/>
              <a:t>Idea of distributionally robust opt. methods: achieve </a:t>
            </a:r>
            <a:r>
              <a:rPr lang="en-GB" dirty="0">
                <a:solidFill>
                  <a:srgbClr val="0070C0"/>
                </a:solidFill>
              </a:rPr>
              <a:t>robustness in</a:t>
            </a:r>
            <a:r>
              <a:rPr lang="en-GB" dirty="0">
                <a:solidFill>
                  <a:srgbClr val="FF0000"/>
                </a:solidFill>
              </a:rPr>
              <a:t> </a:t>
            </a:r>
            <a:r>
              <a:rPr lang="en-GB" dirty="0">
                <a:solidFill>
                  <a:schemeClr val="bg2">
                    <a:lumMod val="10000"/>
                  </a:schemeClr>
                </a:solidFill>
              </a:rPr>
              <a:t>the</a:t>
            </a:r>
            <a:r>
              <a:rPr lang="en-GB" dirty="0">
                <a:solidFill>
                  <a:srgbClr val="FF0000"/>
                </a:solidFill>
              </a:rPr>
              <a:t> </a:t>
            </a:r>
            <a:r>
              <a:rPr lang="en-GB" dirty="0">
                <a:solidFill>
                  <a:srgbClr val="0070C0"/>
                </a:solidFill>
              </a:rPr>
              <a:t>probability</a:t>
            </a:r>
            <a:r>
              <a:rPr lang="en-GB" dirty="0">
                <a:solidFill>
                  <a:srgbClr val="FF0000"/>
                </a:solidFill>
              </a:rPr>
              <a:t> </a:t>
            </a:r>
            <a:r>
              <a:rPr lang="en-GB" dirty="0">
                <a:solidFill>
                  <a:schemeClr val="bg2">
                    <a:lumMod val="10000"/>
                  </a:schemeClr>
                </a:solidFill>
              </a:rPr>
              <a:t>space</a:t>
            </a:r>
          </a:p>
        </p:txBody>
      </p:sp>
      <p:sp>
        <p:nvSpPr>
          <p:cNvPr id="41" name="Current decision influences future rewards……">
            <a:extLst>
              <a:ext uri="{FF2B5EF4-FFF2-40B4-BE49-F238E27FC236}">
                <a16:creationId xmlns:a16="http://schemas.microsoft.com/office/drawing/2014/main" id="{38F9E4CE-8026-2180-8ADB-C881581AEB25}"/>
              </a:ext>
            </a:extLst>
          </p:cNvPr>
          <p:cNvSpPr txBox="1"/>
          <p:nvPr/>
        </p:nvSpPr>
        <p:spPr>
          <a:xfrm>
            <a:off x="10895675" y="4481343"/>
            <a:ext cx="9760685" cy="28725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3600">
                <a:solidFill>
                  <a:srgbClr val="000000"/>
                </a:solidFill>
              </a:defRPr>
            </a:pPr>
            <a:r>
              <a:rPr dirty="0"/>
              <a:t>Current decision influences future rewards…</a:t>
            </a:r>
            <a:endParaRPr lang="it-CH" dirty="0"/>
          </a:p>
          <a:p>
            <a:pPr>
              <a:defRPr sz="3600">
                <a:solidFill>
                  <a:srgbClr val="000000"/>
                </a:solidFill>
              </a:defRPr>
            </a:pPr>
            <a:endParaRPr lang="it-CH" dirty="0"/>
          </a:p>
          <a:p>
            <a:pPr>
              <a:defRPr sz="1800">
                <a:solidFill>
                  <a:srgbClr val="000000"/>
                </a:solidFill>
              </a:defRPr>
            </a:pPr>
            <a:br>
              <a:rPr lang="it-IT" dirty="0"/>
            </a:br>
            <a:endParaRPr dirty="0"/>
          </a:p>
          <a:p>
            <a:pPr>
              <a:defRPr sz="3600">
                <a:solidFill>
                  <a:srgbClr val="000000"/>
                </a:solidFill>
              </a:defRPr>
            </a:pPr>
            <a:endParaRPr dirty="0"/>
          </a:p>
          <a:p>
            <a:pPr>
              <a:defRPr sz="3600">
                <a:solidFill>
                  <a:srgbClr val="000000"/>
                </a:solidFill>
              </a:defRPr>
            </a:pPr>
            <a:r>
              <a:rPr dirty="0"/>
              <a:t>…yet the future is unknown and unpredictable </a:t>
            </a:r>
          </a:p>
        </p:txBody>
      </p:sp>
      <p:pic>
        <p:nvPicPr>
          <p:cNvPr id="42" name="Immagine 41">
            <a:extLst>
              <a:ext uri="{FF2B5EF4-FFF2-40B4-BE49-F238E27FC236}">
                <a16:creationId xmlns:a16="http://schemas.microsoft.com/office/drawing/2014/main" id="{B72399AC-57EB-1151-BDBD-41F56ADF951F}"/>
              </a:ext>
            </a:extLst>
          </p:cNvPr>
          <p:cNvPicPr>
            <a:picLocks noChangeAspect="1"/>
          </p:cNvPicPr>
          <p:nvPr/>
        </p:nvPicPr>
        <p:blipFill>
          <a:blip r:embed="rId8"/>
          <a:stretch>
            <a:fillRect/>
          </a:stretch>
        </p:blipFill>
        <p:spPr>
          <a:xfrm>
            <a:off x="13536182" y="5346262"/>
            <a:ext cx="6108700" cy="1181100"/>
          </a:xfrm>
          <a:prstGeom prst="rect">
            <a:avLst/>
          </a:prstGeom>
        </p:spPr>
      </p:pic>
      <p:sp>
        <p:nvSpPr>
          <p:cNvPr id="43" name="Linea di collegamento">
            <a:extLst>
              <a:ext uri="{FF2B5EF4-FFF2-40B4-BE49-F238E27FC236}">
                <a16:creationId xmlns:a16="http://schemas.microsoft.com/office/drawing/2014/main" id="{FC799057-F5FE-15D1-8C98-0B684E005107}"/>
              </a:ext>
            </a:extLst>
          </p:cNvPr>
          <p:cNvSpPr/>
          <p:nvPr/>
        </p:nvSpPr>
        <p:spPr>
          <a:xfrm>
            <a:off x="13948780" y="3806125"/>
            <a:ext cx="1691594" cy="1834863"/>
          </a:xfrm>
          <a:custGeom>
            <a:avLst/>
            <a:gdLst/>
            <a:ahLst/>
            <a:cxnLst>
              <a:cxn ang="0">
                <a:pos x="wd2" y="hd2"/>
              </a:cxn>
              <a:cxn ang="5400000">
                <a:pos x="wd2" y="hd2"/>
              </a:cxn>
              <a:cxn ang="10800000">
                <a:pos x="wd2" y="hd2"/>
              </a:cxn>
              <a:cxn ang="16200000">
                <a:pos x="wd2" y="hd2"/>
              </a:cxn>
            </a:cxnLst>
            <a:rect l="0" t="0" r="r" b="b"/>
            <a:pathLst>
              <a:path w="17313" h="21600" extrusionOk="0">
                <a:moveTo>
                  <a:pt x="17313" y="0"/>
                </a:moveTo>
                <a:cubicBezTo>
                  <a:pt x="81" y="10396"/>
                  <a:pt x="-4287" y="17596"/>
                  <a:pt x="4208" y="21600"/>
                </a:cubicBezTo>
              </a:path>
            </a:pathLst>
          </a:custGeom>
          <a:ln w="25400">
            <a:solidFill>
              <a:srgbClr val="000000"/>
            </a:solidFill>
            <a:miter lim="400000"/>
            <a:headEnd type="stealth"/>
          </a:ln>
        </p:spPr>
        <p:txBody>
          <a:bodyPr/>
          <a:lstStyle/>
          <a:p>
            <a:endParaRPr/>
          </a:p>
        </p:txBody>
      </p:sp>
      <p:pic>
        <p:nvPicPr>
          <p:cNvPr id="44" name="Immagine 43">
            <a:extLst>
              <a:ext uri="{FF2B5EF4-FFF2-40B4-BE49-F238E27FC236}">
                <a16:creationId xmlns:a16="http://schemas.microsoft.com/office/drawing/2014/main" id="{F5942E12-FC80-EE8C-7F4C-3B2C280B7B78}"/>
              </a:ext>
            </a:extLst>
          </p:cNvPr>
          <p:cNvPicPr>
            <a:picLocks noChangeAspect="1"/>
          </p:cNvPicPr>
          <p:nvPr/>
        </p:nvPicPr>
        <p:blipFill>
          <a:blip r:embed="rId9"/>
          <a:stretch>
            <a:fillRect/>
          </a:stretch>
        </p:blipFill>
        <p:spPr>
          <a:xfrm>
            <a:off x="15776017" y="3235681"/>
            <a:ext cx="2082800" cy="419100"/>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45"/>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43"/>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210"/>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4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210" grpId="0" animBg="1"/>
      <p:bldP spid="40" grpId="0" animBg="1"/>
      <p:bldP spid="4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Immagine 27">
            <a:extLst>
              <a:ext uri="{FF2B5EF4-FFF2-40B4-BE49-F238E27FC236}">
                <a16:creationId xmlns:a16="http://schemas.microsoft.com/office/drawing/2014/main" id="{ADA282DB-B943-26EA-9F00-3F39E3DF5973}"/>
              </a:ext>
            </a:extLst>
          </p:cNvPr>
          <p:cNvPicPr>
            <a:picLocks noChangeAspect="1"/>
          </p:cNvPicPr>
          <p:nvPr/>
        </p:nvPicPr>
        <p:blipFill>
          <a:blip r:embed="rId3">
            <a:alphaModFix amt="50000"/>
          </a:blip>
          <a:srcRect l="9386" r="14552"/>
          <a:stretch>
            <a:fillRect/>
          </a:stretch>
        </p:blipFill>
        <p:spPr>
          <a:xfrm>
            <a:off x="17348578" y="3850809"/>
            <a:ext cx="4892858" cy="3152563"/>
          </a:xfrm>
          <a:prstGeom prst="rect">
            <a:avLst/>
          </a:prstGeom>
        </p:spPr>
      </p:pic>
      <p:pic>
        <p:nvPicPr>
          <p:cNvPr id="22" name="Immagine 21">
            <a:extLst>
              <a:ext uri="{FF2B5EF4-FFF2-40B4-BE49-F238E27FC236}">
                <a16:creationId xmlns:a16="http://schemas.microsoft.com/office/drawing/2014/main" id="{F44B0397-BB3E-52B7-2287-A7BB0F3E9254}"/>
              </a:ext>
            </a:extLst>
          </p:cNvPr>
          <p:cNvPicPr>
            <a:picLocks noChangeAspect="1"/>
          </p:cNvPicPr>
          <p:nvPr/>
        </p:nvPicPr>
        <p:blipFill>
          <a:blip r:embed="rId4">
            <a:alphaModFix amt="50000"/>
          </a:blip>
          <a:stretch>
            <a:fillRect/>
          </a:stretch>
        </p:blipFill>
        <p:spPr>
          <a:xfrm>
            <a:off x="13165627" y="5312448"/>
            <a:ext cx="2809079" cy="1376688"/>
          </a:xfrm>
          <a:prstGeom prst="rect">
            <a:avLst/>
          </a:prstGeom>
        </p:spPr>
      </p:pic>
      <p:pic>
        <p:nvPicPr>
          <p:cNvPr id="14" name="Immagine 13">
            <a:extLst>
              <a:ext uri="{FF2B5EF4-FFF2-40B4-BE49-F238E27FC236}">
                <a16:creationId xmlns:a16="http://schemas.microsoft.com/office/drawing/2014/main" id="{AB3AF688-131C-FB37-F073-CFA787593732}"/>
              </a:ext>
            </a:extLst>
          </p:cNvPr>
          <p:cNvPicPr>
            <a:picLocks noChangeAspect="1"/>
          </p:cNvPicPr>
          <p:nvPr/>
        </p:nvPicPr>
        <p:blipFill>
          <a:blip r:embed="rId5">
            <a:clrChange>
              <a:clrFrom>
                <a:srgbClr val="000000">
                  <a:alpha val="0"/>
                </a:srgbClr>
              </a:clrFrom>
              <a:clrTo>
                <a:srgbClr val="000000">
                  <a:alpha val="0"/>
                </a:srgbClr>
              </a:clrTo>
            </a:clrChange>
            <a:alphaModFix amt="50000"/>
          </a:blip>
          <a:stretch>
            <a:fillRect/>
          </a:stretch>
        </p:blipFill>
        <p:spPr>
          <a:xfrm>
            <a:off x="7608837" y="4601204"/>
            <a:ext cx="2584583" cy="2584583"/>
          </a:xfrm>
          <a:prstGeom prst="rect">
            <a:avLst/>
          </a:prstGeom>
        </p:spPr>
      </p:pic>
      <p:sp>
        <p:nvSpPr>
          <p:cNvPr id="295" name="Introduction"/>
          <p:cNvSpPr txBox="1">
            <a:spLocks noGrp="1"/>
          </p:cNvSpPr>
          <p:nvPr>
            <p:ph type="title"/>
          </p:nvPr>
        </p:nvSpPr>
        <p:spPr>
          <a:prstGeom prst="rect">
            <a:avLst/>
          </a:prstGeom>
        </p:spPr>
        <p:txBody>
          <a:bodyPr/>
          <a:lstStyle/>
          <a:p>
            <a:r>
              <a:t>Introduction</a:t>
            </a:r>
          </a:p>
        </p:txBody>
      </p:sp>
      <p:sp>
        <p:nvSpPr>
          <p:cNvPr id="296" name="Benchmarks for competitive policy design"/>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GB" dirty="0"/>
              <a:t>What is distributionally robust optimization?</a:t>
            </a:r>
          </a:p>
        </p:txBody>
      </p:sp>
      <p:sp>
        <p:nvSpPr>
          <p:cNvPr id="297" name="4"/>
          <p:cNvSpPr txBox="1">
            <a:spLocks noGrp="1"/>
          </p:cNvSpPr>
          <p:nvPr>
            <p:ph type="sldNum" sz="quarter" idx="4294967295"/>
          </p:nvPr>
        </p:nvSpPr>
        <p:spPr>
          <a:xfrm>
            <a:off x="12070335" y="13076008"/>
            <a:ext cx="230832" cy="37959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it-IT" dirty="0"/>
              <a:t>4</a:t>
            </a:r>
            <a:endParaRPr dirty="0"/>
          </a:p>
        </p:txBody>
      </p:sp>
      <p:graphicFrame>
        <p:nvGraphicFramePr>
          <p:cNvPr id="3" name="Tabella 2">
            <a:extLst>
              <a:ext uri="{FF2B5EF4-FFF2-40B4-BE49-F238E27FC236}">
                <a16:creationId xmlns:a16="http://schemas.microsoft.com/office/drawing/2014/main" id="{5EDF8871-6D4C-3F84-0C96-902EF0E50B96}"/>
              </a:ext>
            </a:extLst>
          </p:cNvPr>
          <p:cNvGraphicFramePr>
            <a:graphicFrameLocks noGrp="1"/>
          </p:cNvGraphicFramePr>
          <p:nvPr>
            <p:extLst>
              <p:ext uri="{D42A27DB-BD31-4B8C-83A1-F6EECF244321}">
                <p14:modId xmlns:p14="http://schemas.microsoft.com/office/powerpoint/2010/main" val="817689325"/>
              </p:ext>
            </p:extLst>
          </p:nvPr>
        </p:nvGraphicFramePr>
        <p:xfrm>
          <a:off x="1206500" y="5089956"/>
          <a:ext cx="21490703" cy="1768044"/>
        </p:xfrm>
        <a:graphic>
          <a:graphicData uri="http://schemas.openxmlformats.org/drawingml/2006/table">
            <a:tbl>
              <a:tblPr firstRow="1" bandRow="1">
                <a:tableStyleId>{5940675A-B579-460E-94D1-54222C63F5DA}</a:tableStyleId>
              </a:tblPr>
              <a:tblGrid>
                <a:gridCol w="4961255">
                  <a:extLst>
                    <a:ext uri="{9D8B030D-6E8A-4147-A177-3AD203B41FA5}">
                      <a16:colId xmlns:a16="http://schemas.microsoft.com/office/drawing/2014/main" val="1412069689"/>
                    </a:ext>
                  </a:extLst>
                </a:gridCol>
                <a:gridCol w="5509816">
                  <a:extLst>
                    <a:ext uri="{9D8B030D-6E8A-4147-A177-3AD203B41FA5}">
                      <a16:colId xmlns:a16="http://schemas.microsoft.com/office/drawing/2014/main" val="3649576151"/>
                    </a:ext>
                  </a:extLst>
                </a:gridCol>
                <a:gridCol w="5509816">
                  <a:extLst>
                    <a:ext uri="{9D8B030D-6E8A-4147-A177-3AD203B41FA5}">
                      <a16:colId xmlns:a16="http://schemas.microsoft.com/office/drawing/2014/main" val="1835743457"/>
                    </a:ext>
                  </a:extLst>
                </a:gridCol>
                <a:gridCol w="5509816">
                  <a:extLst>
                    <a:ext uri="{9D8B030D-6E8A-4147-A177-3AD203B41FA5}">
                      <a16:colId xmlns:a16="http://schemas.microsoft.com/office/drawing/2014/main" val="1044453025"/>
                    </a:ext>
                  </a:extLst>
                </a:gridCol>
              </a:tblGrid>
              <a:tr h="1768044">
                <a:tc>
                  <a:txBody>
                    <a:bodyPr/>
                    <a:lstStyle/>
                    <a:p>
                      <a:r>
                        <a:rPr lang="en-GB" sz="3200" dirty="0">
                          <a:solidFill>
                            <a:schemeClr val="bg2">
                              <a:lumMod val="10000"/>
                            </a:schemeClr>
                          </a:solidFill>
                        </a:rPr>
                        <a:t>deterministic optimization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584200" rtl="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D5D5D5">
                              <a:lumMod val="10000"/>
                            </a:srgbClr>
                          </a:solidFill>
                          <a:effectLst/>
                          <a:uLnTx/>
                          <a:uFillTx/>
                          <a:latin typeface="+mn-lt"/>
                          <a:ea typeface="+mn-ea"/>
                          <a:cs typeface="+mn-cs"/>
                          <a:sym typeface="Helvetica Neue"/>
                        </a:rPr>
                        <a:t>robust optimization</a:t>
                      </a:r>
                    </a:p>
                    <a:p>
                      <a:endParaRPr lang="en-GB" sz="3200" dirty="0">
                        <a:solidFill>
                          <a:schemeClr val="bg2">
                            <a:lumMod val="1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sz="3200" dirty="0">
                        <a:solidFill>
                          <a:schemeClr val="bg2">
                            <a:lumMod val="1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sz="3200" dirty="0">
                        <a:solidFill>
                          <a:schemeClr val="bg2">
                            <a:lumMod val="1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457861647"/>
                  </a:ext>
                </a:extLst>
              </a:tr>
            </a:tbl>
          </a:graphicData>
        </a:graphic>
      </p:graphicFrame>
      <p:pic>
        <p:nvPicPr>
          <p:cNvPr id="4" name="Immagine 3">
            <a:extLst>
              <a:ext uri="{FF2B5EF4-FFF2-40B4-BE49-F238E27FC236}">
                <a16:creationId xmlns:a16="http://schemas.microsoft.com/office/drawing/2014/main" id="{CF013A6A-F621-E54B-2F04-CF698FFEE4D8}"/>
              </a:ext>
            </a:extLst>
          </p:cNvPr>
          <p:cNvPicPr>
            <a:picLocks noChangeAspect="1"/>
          </p:cNvPicPr>
          <p:nvPr/>
        </p:nvPicPr>
        <p:blipFill>
          <a:blip r:embed="rId6"/>
          <a:stretch>
            <a:fillRect/>
          </a:stretch>
        </p:blipFill>
        <p:spPr>
          <a:xfrm>
            <a:off x="2788303" y="6118024"/>
            <a:ext cx="2108200" cy="571500"/>
          </a:xfrm>
          <a:prstGeom prst="rect">
            <a:avLst/>
          </a:prstGeom>
        </p:spPr>
      </p:pic>
      <p:pic>
        <p:nvPicPr>
          <p:cNvPr id="5" name="Immagine 4">
            <a:extLst>
              <a:ext uri="{FF2B5EF4-FFF2-40B4-BE49-F238E27FC236}">
                <a16:creationId xmlns:a16="http://schemas.microsoft.com/office/drawing/2014/main" id="{93CB84A7-EC30-15D4-67EE-F1456CAD7262}"/>
              </a:ext>
            </a:extLst>
          </p:cNvPr>
          <p:cNvPicPr>
            <a:picLocks noChangeAspect="1"/>
          </p:cNvPicPr>
          <p:nvPr/>
        </p:nvPicPr>
        <p:blipFill>
          <a:blip r:embed="rId7"/>
          <a:stretch>
            <a:fillRect/>
          </a:stretch>
        </p:blipFill>
        <p:spPr>
          <a:xfrm>
            <a:off x="7390185" y="6079924"/>
            <a:ext cx="3124200" cy="647700"/>
          </a:xfrm>
          <a:prstGeom prst="rect">
            <a:avLst/>
          </a:prstGeom>
        </p:spPr>
      </p:pic>
      <p:sp>
        <p:nvSpPr>
          <p:cNvPr id="10" name="Freccia circolare in giù 9">
            <a:extLst>
              <a:ext uri="{FF2B5EF4-FFF2-40B4-BE49-F238E27FC236}">
                <a16:creationId xmlns:a16="http://schemas.microsoft.com/office/drawing/2014/main" id="{E487AF56-9651-860A-3294-FDBCEE13A2EA}"/>
              </a:ext>
            </a:extLst>
          </p:cNvPr>
          <p:cNvSpPr/>
          <p:nvPr/>
        </p:nvSpPr>
        <p:spPr>
          <a:xfrm>
            <a:off x="4445550" y="3850809"/>
            <a:ext cx="3603812" cy="880812"/>
          </a:xfrm>
          <a:prstGeom prst="curvedDownArrow">
            <a:avLst/>
          </a:prstGeom>
          <a:solidFill>
            <a:schemeClr val="bg1"/>
          </a:solidFill>
          <a:ln w="12700" cap="flat">
            <a:solidFill>
              <a:srgbClr val="0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solidFill>
                  <a:sysClr val="windowText" lastClr="000000"/>
                </a:solidFill>
              </a:ln>
              <a:solidFill>
                <a:schemeClr val="bg1"/>
              </a:solidFill>
              <a:effectLst/>
              <a:uFillTx/>
              <a:latin typeface="Helvetica Neue Medium"/>
              <a:ea typeface="Helvetica Neue Medium"/>
              <a:cs typeface="Helvetica Neue Medium"/>
              <a:sym typeface="Helvetica Neue Medium"/>
            </a:endParaRPr>
          </a:p>
        </p:txBody>
      </p:sp>
      <p:graphicFrame>
        <p:nvGraphicFramePr>
          <p:cNvPr id="15" name="Tabella 14">
            <a:extLst>
              <a:ext uri="{FF2B5EF4-FFF2-40B4-BE49-F238E27FC236}">
                <a16:creationId xmlns:a16="http://schemas.microsoft.com/office/drawing/2014/main" id="{5A22A9D8-DD5A-2EEF-E881-8AA959EA43AA}"/>
              </a:ext>
            </a:extLst>
          </p:cNvPr>
          <p:cNvGraphicFramePr>
            <a:graphicFrameLocks noGrp="1"/>
          </p:cNvGraphicFramePr>
          <p:nvPr>
            <p:extLst>
              <p:ext uri="{D42A27DB-BD31-4B8C-83A1-F6EECF244321}">
                <p14:modId xmlns:p14="http://schemas.microsoft.com/office/powerpoint/2010/main" val="269451327"/>
              </p:ext>
            </p:extLst>
          </p:nvPr>
        </p:nvGraphicFramePr>
        <p:xfrm>
          <a:off x="1206500" y="5089956"/>
          <a:ext cx="21490703" cy="1768044"/>
        </p:xfrm>
        <a:graphic>
          <a:graphicData uri="http://schemas.openxmlformats.org/drawingml/2006/table">
            <a:tbl>
              <a:tblPr firstRow="1" bandRow="1">
                <a:tableStyleId>{5940675A-B579-460E-94D1-54222C63F5DA}</a:tableStyleId>
              </a:tblPr>
              <a:tblGrid>
                <a:gridCol w="4961255">
                  <a:extLst>
                    <a:ext uri="{9D8B030D-6E8A-4147-A177-3AD203B41FA5}">
                      <a16:colId xmlns:a16="http://schemas.microsoft.com/office/drawing/2014/main" val="1412069689"/>
                    </a:ext>
                  </a:extLst>
                </a:gridCol>
                <a:gridCol w="5509816">
                  <a:extLst>
                    <a:ext uri="{9D8B030D-6E8A-4147-A177-3AD203B41FA5}">
                      <a16:colId xmlns:a16="http://schemas.microsoft.com/office/drawing/2014/main" val="3649576151"/>
                    </a:ext>
                  </a:extLst>
                </a:gridCol>
                <a:gridCol w="5509816">
                  <a:extLst>
                    <a:ext uri="{9D8B030D-6E8A-4147-A177-3AD203B41FA5}">
                      <a16:colId xmlns:a16="http://schemas.microsoft.com/office/drawing/2014/main" val="1835743457"/>
                    </a:ext>
                  </a:extLst>
                </a:gridCol>
                <a:gridCol w="5509816">
                  <a:extLst>
                    <a:ext uri="{9D8B030D-6E8A-4147-A177-3AD203B41FA5}">
                      <a16:colId xmlns:a16="http://schemas.microsoft.com/office/drawing/2014/main" val="1044453025"/>
                    </a:ext>
                  </a:extLst>
                </a:gridCol>
              </a:tblGrid>
              <a:tr h="1768044">
                <a:tc>
                  <a:txBody>
                    <a:bodyPr/>
                    <a:lstStyle/>
                    <a:p>
                      <a:endParaRPr lang="en-GB" sz="3200" dirty="0">
                        <a:solidFill>
                          <a:schemeClr val="bg2">
                            <a:lumMod val="1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sz="3200" dirty="0">
                        <a:solidFill>
                          <a:schemeClr val="bg2">
                            <a:lumMod val="1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3200" dirty="0">
                          <a:solidFill>
                            <a:schemeClr val="bg2">
                              <a:lumMod val="10000"/>
                            </a:schemeClr>
                          </a:solidFill>
                        </a:rPr>
                        <a:t>stochastic optimization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3200" dirty="0">
                          <a:solidFill>
                            <a:schemeClr val="bg2">
                              <a:lumMod val="10000"/>
                            </a:schemeClr>
                          </a:solidFill>
                        </a:rPr>
                        <a:t>distributionally robust opt.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457861647"/>
                  </a:ext>
                </a:extLst>
              </a:tr>
            </a:tbl>
          </a:graphicData>
        </a:graphic>
      </p:graphicFrame>
      <p:sp>
        <p:nvSpPr>
          <p:cNvPr id="16" name="Freccia circolare in giù 15">
            <a:extLst>
              <a:ext uri="{FF2B5EF4-FFF2-40B4-BE49-F238E27FC236}">
                <a16:creationId xmlns:a16="http://schemas.microsoft.com/office/drawing/2014/main" id="{551C4E28-FAB6-3777-ACB7-10F4B97F176E}"/>
              </a:ext>
            </a:extLst>
          </p:cNvPr>
          <p:cNvSpPr/>
          <p:nvPr/>
        </p:nvSpPr>
        <p:spPr>
          <a:xfrm>
            <a:off x="14883554" y="3850809"/>
            <a:ext cx="3603812" cy="880812"/>
          </a:xfrm>
          <a:prstGeom prst="curvedDownArrow">
            <a:avLst/>
          </a:prstGeom>
          <a:solidFill>
            <a:schemeClr val="bg1"/>
          </a:solidFill>
          <a:ln w="12700" cap="flat">
            <a:solidFill>
              <a:srgbClr val="0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solidFill>
                  <a:sysClr val="windowText" lastClr="000000"/>
                </a:solidFill>
              </a:ln>
              <a:solidFill>
                <a:schemeClr val="bg1"/>
              </a:solidFill>
              <a:effectLst/>
              <a:uFillTx/>
              <a:latin typeface="Helvetica Neue Medium"/>
              <a:ea typeface="Helvetica Neue Medium"/>
              <a:cs typeface="Helvetica Neue Medium"/>
              <a:sym typeface="Helvetica Neue Medium"/>
            </a:endParaRPr>
          </a:p>
        </p:txBody>
      </p:sp>
      <p:pic>
        <p:nvPicPr>
          <p:cNvPr id="23" name="Immagine 22">
            <a:extLst>
              <a:ext uri="{FF2B5EF4-FFF2-40B4-BE49-F238E27FC236}">
                <a16:creationId xmlns:a16="http://schemas.microsoft.com/office/drawing/2014/main" id="{BB67AB5C-5ED2-141F-C9E1-68EE43F08A80}"/>
              </a:ext>
            </a:extLst>
          </p:cNvPr>
          <p:cNvPicPr>
            <a:picLocks noChangeAspect="1"/>
          </p:cNvPicPr>
          <p:nvPr/>
        </p:nvPicPr>
        <p:blipFill>
          <a:blip r:embed="rId8"/>
          <a:stretch>
            <a:fillRect/>
          </a:stretch>
        </p:blipFill>
        <p:spPr>
          <a:xfrm>
            <a:off x="13008067" y="6079924"/>
            <a:ext cx="3124200" cy="571500"/>
          </a:xfrm>
          <a:prstGeom prst="rect">
            <a:avLst/>
          </a:prstGeom>
        </p:spPr>
      </p:pic>
      <p:pic>
        <p:nvPicPr>
          <p:cNvPr id="26" name="Immagine 25">
            <a:extLst>
              <a:ext uri="{FF2B5EF4-FFF2-40B4-BE49-F238E27FC236}">
                <a16:creationId xmlns:a16="http://schemas.microsoft.com/office/drawing/2014/main" id="{98504B6D-8ACE-0566-DD3F-C42548B0F469}"/>
              </a:ext>
            </a:extLst>
          </p:cNvPr>
          <p:cNvPicPr>
            <a:picLocks noChangeAspect="1"/>
          </p:cNvPicPr>
          <p:nvPr/>
        </p:nvPicPr>
        <p:blipFill>
          <a:blip r:embed="rId9"/>
          <a:stretch>
            <a:fillRect/>
          </a:stretch>
        </p:blipFill>
        <p:spPr>
          <a:xfrm>
            <a:off x="17925770" y="6079924"/>
            <a:ext cx="4038600" cy="685800"/>
          </a:xfrm>
          <a:prstGeom prst="rect">
            <a:avLst/>
          </a:prstGeom>
        </p:spPr>
      </p:pic>
      <p:sp>
        <p:nvSpPr>
          <p:cNvPr id="29" name="1Martin, A., Furieri, L., Dörfler, F., Lygeros, J., &amp; Ferrari-Trecate, G. (2022, May). Safe control with minimal regret. In Learning for Dynamics and Control Conference (pp. 726-738). PMLR.">
            <a:extLst>
              <a:ext uri="{FF2B5EF4-FFF2-40B4-BE49-F238E27FC236}">
                <a16:creationId xmlns:a16="http://schemas.microsoft.com/office/drawing/2014/main" id="{B6205C6C-8E97-6516-7506-55FB584FF5C1}"/>
              </a:ext>
            </a:extLst>
          </p:cNvPr>
          <p:cNvSpPr txBox="1"/>
          <p:nvPr/>
        </p:nvSpPr>
        <p:spPr>
          <a:xfrm>
            <a:off x="1212790" y="12488283"/>
            <a:ext cx="21958421" cy="4103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457200">
              <a:defRPr sz="2000">
                <a:solidFill>
                  <a:srgbClr val="222222"/>
                </a:solidFill>
              </a:defRPr>
            </a:pPr>
            <a:r>
              <a:rPr lang="it-CH" sz="2000" dirty="0"/>
              <a:t>Kuhn, D., Shafiee, S., &amp; Wiesemann, W. (2025). Distributionally robust optimization. </a:t>
            </a:r>
            <a:r>
              <a:rPr lang="it-CH" sz="2000" i="1" dirty="0"/>
              <a:t>Acta Numerica</a:t>
            </a:r>
            <a:r>
              <a:rPr lang="it-CH" sz="2000" dirty="0"/>
              <a:t>, </a:t>
            </a:r>
            <a:r>
              <a:rPr lang="it-CH" sz="2000" i="1" dirty="0"/>
              <a:t>34</a:t>
            </a:r>
            <a:r>
              <a:rPr lang="it-CH" sz="2000" dirty="0"/>
              <a:t>, 579-804.</a:t>
            </a:r>
            <a:endParaRPr lang="it-CH" dirty="0">
              <a:solidFill>
                <a:schemeClr val="bg2">
                  <a:lumMod val="10000"/>
                </a:schemeClr>
              </a:solidFill>
            </a:endParaRPr>
          </a:p>
        </p:txBody>
      </p:sp>
      <p:sp>
        <p:nvSpPr>
          <p:cNvPr id="35" name="Rettangolo con angoli arrotondati 34">
            <a:extLst>
              <a:ext uri="{FF2B5EF4-FFF2-40B4-BE49-F238E27FC236}">
                <a16:creationId xmlns:a16="http://schemas.microsoft.com/office/drawing/2014/main" id="{9EBD1458-BC00-64A5-AAAB-30663AC43CBB}"/>
              </a:ext>
            </a:extLst>
          </p:cNvPr>
          <p:cNvSpPr/>
          <p:nvPr/>
        </p:nvSpPr>
        <p:spPr>
          <a:xfrm>
            <a:off x="1171768" y="7466448"/>
            <a:ext cx="8779383" cy="4498808"/>
          </a:xfrm>
          <a:prstGeom prst="roundRect">
            <a:avLst/>
          </a:prstGeom>
          <a:no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nvGrpSpPr>
          <p:cNvPr id="37" name="Gruppo 36">
            <a:extLst>
              <a:ext uri="{FF2B5EF4-FFF2-40B4-BE49-F238E27FC236}">
                <a16:creationId xmlns:a16="http://schemas.microsoft.com/office/drawing/2014/main" id="{EF8835C2-27BD-6316-5536-415CEDCBA526}"/>
              </a:ext>
            </a:extLst>
          </p:cNvPr>
          <p:cNvGrpSpPr/>
          <p:nvPr/>
        </p:nvGrpSpPr>
        <p:grpSpPr>
          <a:xfrm>
            <a:off x="1803195" y="7890679"/>
            <a:ext cx="7729023" cy="1071751"/>
            <a:chOff x="1138238" y="7346752"/>
            <a:chExt cx="7729023" cy="1071751"/>
          </a:xfrm>
        </p:grpSpPr>
        <p:sp>
          <p:nvSpPr>
            <p:cNvPr id="38" name="Idea of competitive design methods: minimize loss relative to the optimal policy in hindsight">
              <a:extLst>
                <a:ext uri="{FF2B5EF4-FFF2-40B4-BE49-F238E27FC236}">
                  <a16:creationId xmlns:a16="http://schemas.microsoft.com/office/drawing/2014/main" id="{4D7FD90F-2CDA-C8C0-71CD-A1954504CE15}"/>
                </a:ext>
              </a:extLst>
            </p:cNvPr>
            <p:cNvSpPr/>
            <p:nvPr/>
          </p:nvSpPr>
          <p:spPr>
            <a:xfrm>
              <a:off x="1138238" y="7346752"/>
              <a:ext cx="7729023" cy="1071751"/>
            </a:xfrm>
            <a:prstGeom prst="roundRect">
              <a:avLst>
                <a:gd name="adj" fmla="val 17007"/>
              </a:avLst>
            </a:prstGeom>
            <a:solidFill>
              <a:srgbClr val="D5D5D5">
                <a:alpha val="30330"/>
              </a:srgb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defTabSz="825500">
                <a:defRPr sz="3600">
                  <a:solidFill>
                    <a:srgbClr val="000000"/>
                  </a:solidFill>
                </a:defRPr>
              </a:pPr>
              <a:r>
                <a:rPr lang="en-GB" sz="3200" dirty="0"/>
                <a:t>How to choose the </a:t>
              </a:r>
              <a:r>
                <a:rPr lang="en-GB" sz="3200" dirty="0">
                  <a:solidFill>
                    <a:srgbClr val="0070C0"/>
                  </a:solidFill>
                </a:rPr>
                <a:t>ambiguity set     </a:t>
              </a:r>
              <a:r>
                <a:rPr lang="en-GB" sz="3200" dirty="0">
                  <a:solidFill>
                    <a:schemeClr val="bg2">
                      <a:lumMod val="10000"/>
                    </a:schemeClr>
                  </a:solidFill>
                </a:rPr>
                <a:t>?</a:t>
              </a:r>
            </a:p>
          </p:txBody>
        </p:sp>
        <p:pic>
          <p:nvPicPr>
            <p:cNvPr id="39" name="Immagine 38">
              <a:extLst>
                <a:ext uri="{FF2B5EF4-FFF2-40B4-BE49-F238E27FC236}">
                  <a16:creationId xmlns:a16="http://schemas.microsoft.com/office/drawing/2014/main" id="{B87E1B8D-218F-E7B4-E43F-E25E4C31AEFF}"/>
                </a:ext>
              </a:extLst>
            </p:cNvPr>
            <p:cNvPicPr>
              <a:picLocks noChangeAspect="1"/>
            </p:cNvPicPr>
            <p:nvPr/>
          </p:nvPicPr>
          <p:blipFill>
            <a:blip r:embed="rId10"/>
            <a:stretch>
              <a:fillRect/>
            </a:stretch>
          </p:blipFill>
          <p:spPr>
            <a:xfrm>
              <a:off x="7743089" y="7711177"/>
              <a:ext cx="330200" cy="342900"/>
            </a:xfrm>
            <a:prstGeom prst="rect">
              <a:avLst/>
            </a:prstGeom>
          </p:spPr>
        </p:pic>
      </p:grpSp>
      <p:sp>
        <p:nvSpPr>
          <p:cNvPr id="44" name="How can we define the clairvoyant optimal policy?">
            <a:extLst>
              <a:ext uri="{FF2B5EF4-FFF2-40B4-BE49-F238E27FC236}">
                <a16:creationId xmlns:a16="http://schemas.microsoft.com/office/drawing/2014/main" id="{A71368F0-93A4-1C55-79A2-48F014D336EC}"/>
              </a:ext>
            </a:extLst>
          </p:cNvPr>
          <p:cNvSpPr txBox="1">
            <a:spLocks/>
          </p:cNvSpPr>
          <p:nvPr/>
        </p:nvSpPr>
        <p:spPr>
          <a:xfrm>
            <a:off x="1873967" y="4291215"/>
            <a:ext cx="6536589" cy="56822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marL="609599" indent="-609599" hangingPunct="1">
              <a:defRPr sz="3600"/>
            </a:pPr>
            <a:endParaRPr lang="it-IT" sz="3200" dirty="0"/>
          </a:p>
          <a:p>
            <a:pPr marL="609599" indent="-609599" hangingPunct="1">
              <a:defRPr sz="3600"/>
            </a:pPr>
            <a:endParaRPr lang="it-CH" sz="3200" dirty="0"/>
          </a:p>
          <a:p>
            <a:pPr marL="609599" indent="-609599" hangingPunct="1">
              <a:defRPr sz="3600"/>
            </a:pPr>
            <a:endParaRPr lang="it-CH" sz="3200" dirty="0"/>
          </a:p>
          <a:p>
            <a:pPr marL="609599" indent="-609599" hangingPunct="1">
              <a:defRPr sz="3600"/>
            </a:pPr>
            <a:endParaRPr lang="it-CH" sz="3200" dirty="0"/>
          </a:p>
          <a:p>
            <a:pPr marL="609599" indent="-609599" hangingPunct="1">
              <a:defRPr sz="3600"/>
            </a:pPr>
            <a:endParaRPr lang="it-CH" sz="3200" dirty="0"/>
          </a:p>
          <a:p>
            <a:pPr marL="609599" indent="-609599" hangingPunct="1">
              <a:defRPr sz="3600"/>
            </a:pPr>
            <a:r>
              <a:rPr lang="it-CH" sz="2800" dirty="0"/>
              <a:t>Moment ambiguity sets</a:t>
            </a:r>
          </a:p>
          <a:p>
            <a:pPr marL="609599" indent="-609599" hangingPunct="1">
              <a:defRPr sz="3600"/>
            </a:pPr>
            <a:endParaRPr lang="it-CH" sz="2800" dirty="0"/>
          </a:p>
        </p:txBody>
      </p:sp>
      <p:sp>
        <p:nvSpPr>
          <p:cNvPr id="48" name="How can we define the clairvoyant optimal policy?">
            <a:extLst>
              <a:ext uri="{FF2B5EF4-FFF2-40B4-BE49-F238E27FC236}">
                <a16:creationId xmlns:a16="http://schemas.microsoft.com/office/drawing/2014/main" id="{F90E88FC-1500-5BDA-5BE0-EF5DC3C0E1B4}"/>
              </a:ext>
            </a:extLst>
          </p:cNvPr>
          <p:cNvSpPr txBox="1">
            <a:spLocks/>
          </p:cNvSpPr>
          <p:nvPr/>
        </p:nvSpPr>
        <p:spPr>
          <a:xfrm>
            <a:off x="1871457" y="10287382"/>
            <a:ext cx="6536589" cy="6819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marL="609599" indent="-609599" hangingPunct="1">
              <a:defRPr sz="3600"/>
            </a:pPr>
            <a:r>
              <a:rPr lang="it-CH" sz="2800" dirty="0"/>
              <a:t>   -divergence ambiguity sets</a:t>
            </a:r>
          </a:p>
        </p:txBody>
      </p:sp>
      <p:pic>
        <p:nvPicPr>
          <p:cNvPr id="50" name="Immagine 49">
            <a:extLst>
              <a:ext uri="{FF2B5EF4-FFF2-40B4-BE49-F238E27FC236}">
                <a16:creationId xmlns:a16="http://schemas.microsoft.com/office/drawing/2014/main" id="{BFFA0A22-43DE-F8EA-B51B-EDF5D6712576}"/>
              </a:ext>
            </a:extLst>
          </p:cNvPr>
          <p:cNvPicPr>
            <a:picLocks noChangeAspect="1"/>
          </p:cNvPicPr>
          <p:nvPr/>
        </p:nvPicPr>
        <p:blipFill>
          <a:blip r:embed="rId11"/>
          <a:stretch>
            <a:fillRect/>
          </a:stretch>
        </p:blipFill>
        <p:spPr>
          <a:xfrm>
            <a:off x="2534303" y="10290298"/>
            <a:ext cx="254000" cy="419100"/>
          </a:xfrm>
          <a:prstGeom prst="rect">
            <a:avLst/>
          </a:prstGeom>
        </p:spPr>
      </p:pic>
      <p:sp>
        <p:nvSpPr>
          <p:cNvPr id="51" name="How can we define the clairvoyant optimal policy?">
            <a:extLst>
              <a:ext uri="{FF2B5EF4-FFF2-40B4-BE49-F238E27FC236}">
                <a16:creationId xmlns:a16="http://schemas.microsoft.com/office/drawing/2014/main" id="{D7A511B3-58CD-1B01-E08D-28E937C02A4E}"/>
              </a:ext>
            </a:extLst>
          </p:cNvPr>
          <p:cNvSpPr txBox="1">
            <a:spLocks/>
          </p:cNvSpPr>
          <p:nvPr/>
        </p:nvSpPr>
        <p:spPr>
          <a:xfrm>
            <a:off x="1871456" y="11283257"/>
            <a:ext cx="6536589" cy="6819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defRPr sz="3600"/>
            </a:pPr>
            <a:r>
              <a:rPr lang="it-CH" sz="2800" dirty="0"/>
              <a:t>Wasserstein ambiguity sets</a:t>
            </a:r>
          </a:p>
        </p:txBody>
      </p:sp>
      <p:sp>
        <p:nvSpPr>
          <p:cNvPr id="54" name="Approvato">
            <a:extLst>
              <a:ext uri="{FF2B5EF4-FFF2-40B4-BE49-F238E27FC236}">
                <a16:creationId xmlns:a16="http://schemas.microsoft.com/office/drawing/2014/main" id="{5F78D23C-194D-A117-C409-D5839D5491AF}"/>
              </a:ext>
            </a:extLst>
          </p:cNvPr>
          <p:cNvSpPr/>
          <p:nvPr/>
        </p:nvSpPr>
        <p:spPr>
          <a:xfrm>
            <a:off x="11407764" y="9328056"/>
            <a:ext cx="456862" cy="456862"/>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cubicBezTo>
                  <a:pt x="4834" y="0"/>
                  <a:pt x="0" y="4836"/>
                  <a:pt x="0" y="10801"/>
                </a:cubicBezTo>
                <a:cubicBezTo>
                  <a:pt x="0" y="16765"/>
                  <a:pt x="4835" y="21600"/>
                  <a:pt x="10799" y="21600"/>
                </a:cubicBezTo>
                <a:cubicBezTo>
                  <a:pt x="16764" y="21600"/>
                  <a:pt x="21600" y="16765"/>
                  <a:pt x="21600" y="10801"/>
                </a:cubicBezTo>
                <a:cubicBezTo>
                  <a:pt x="21600" y="4836"/>
                  <a:pt x="16764" y="0"/>
                  <a:pt x="10799" y="0"/>
                </a:cubicBezTo>
                <a:close/>
                <a:moveTo>
                  <a:pt x="16449" y="5521"/>
                </a:moveTo>
                <a:cubicBezTo>
                  <a:pt x="16477" y="5521"/>
                  <a:pt x="16505" y="5532"/>
                  <a:pt x="16527" y="5553"/>
                </a:cubicBezTo>
                <a:lnTo>
                  <a:pt x="18129" y="7155"/>
                </a:lnTo>
                <a:cubicBezTo>
                  <a:pt x="18171" y="7198"/>
                  <a:pt x="18171" y="7268"/>
                  <a:pt x="18129" y="7311"/>
                </a:cubicBezTo>
                <a:lnTo>
                  <a:pt x="8340" y="17100"/>
                </a:lnTo>
                <a:cubicBezTo>
                  <a:pt x="8297" y="17142"/>
                  <a:pt x="8227" y="17142"/>
                  <a:pt x="8185" y="17100"/>
                </a:cubicBezTo>
                <a:lnTo>
                  <a:pt x="7693" y="16608"/>
                </a:lnTo>
                <a:lnTo>
                  <a:pt x="6505" y="15420"/>
                </a:lnTo>
                <a:lnTo>
                  <a:pt x="3062" y="11977"/>
                </a:lnTo>
                <a:cubicBezTo>
                  <a:pt x="3020" y="11934"/>
                  <a:pt x="3020" y="11866"/>
                  <a:pt x="3062" y="11823"/>
                </a:cubicBezTo>
                <a:lnTo>
                  <a:pt x="4664" y="10221"/>
                </a:lnTo>
                <a:cubicBezTo>
                  <a:pt x="4707" y="10178"/>
                  <a:pt x="4777" y="10178"/>
                  <a:pt x="4820" y="10221"/>
                </a:cubicBezTo>
                <a:lnTo>
                  <a:pt x="8185" y="13586"/>
                </a:lnTo>
                <a:cubicBezTo>
                  <a:pt x="8227" y="13629"/>
                  <a:pt x="8297" y="13629"/>
                  <a:pt x="8340" y="13586"/>
                </a:cubicBezTo>
                <a:lnTo>
                  <a:pt x="16373" y="5553"/>
                </a:lnTo>
                <a:cubicBezTo>
                  <a:pt x="16394" y="5532"/>
                  <a:pt x="16421" y="5521"/>
                  <a:pt x="16449" y="5521"/>
                </a:cubicBezTo>
                <a:close/>
              </a:path>
            </a:pathLst>
          </a:custGeom>
          <a:solidFill>
            <a:srgbClr val="60D937"/>
          </a:solidFill>
          <a:ln w="12700" cap="flat">
            <a:noFill/>
            <a:miter lim="400000"/>
          </a:ln>
          <a:effectLst/>
        </p:spPr>
        <p:txBody>
          <a:bodyPr wrap="square" lIns="50800" tIns="50800" rIns="50800" bIns="50800" numCol="1" anchor="ctr">
            <a:noAutofit/>
          </a:bodyP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55" name="Elimina">
            <a:extLst>
              <a:ext uri="{FF2B5EF4-FFF2-40B4-BE49-F238E27FC236}">
                <a16:creationId xmlns:a16="http://schemas.microsoft.com/office/drawing/2014/main" id="{30686355-D261-5F10-845C-C9991CE5DC34}"/>
              </a:ext>
            </a:extLst>
          </p:cNvPr>
          <p:cNvSpPr/>
          <p:nvPr/>
        </p:nvSpPr>
        <p:spPr>
          <a:xfrm>
            <a:off x="17120147" y="9361642"/>
            <a:ext cx="456862" cy="456871"/>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6"/>
                  <a:pt x="2881" y="3016"/>
                </a:cubicBezTo>
                <a:cubicBezTo>
                  <a:pt x="-961" y="7037"/>
                  <a:pt x="-961" y="13558"/>
                  <a:pt x="2881" y="17579"/>
                </a:cubicBezTo>
                <a:cubicBezTo>
                  <a:pt x="6724" y="21600"/>
                  <a:pt x="12954" y="21600"/>
                  <a:pt x="16797" y="17579"/>
                </a:cubicBezTo>
                <a:cubicBezTo>
                  <a:pt x="20639" y="13558"/>
                  <a:pt x="20639" y="7037"/>
                  <a:pt x="16797" y="3016"/>
                </a:cubicBezTo>
                <a:cubicBezTo>
                  <a:pt x="14875" y="1006"/>
                  <a:pt x="12357" y="0"/>
                  <a:pt x="9839" y="0"/>
                </a:cubicBezTo>
                <a:close/>
                <a:moveTo>
                  <a:pt x="6165" y="4684"/>
                </a:moveTo>
                <a:cubicBezTo>
                  <a:pt x="6180" y="4684"/>
                  <a:pt x="6194" y="4690"/>
                  <a:pt x="6205" y="4702"/>
                </a:cubicBezTo>
                <a:lnTo>
                  <a:pt x="9799" y="8462"/>
                </a:lnTo>
                <a:cubicBezTo>
                  <a:pt x="9822" y="8486"/>
                  <a:pt x="9858" y="8486"/>
                  <a:pt x="9881" y="8462"/>
                </a:cubicBezTo>
                <a:lnTo>
                  <a:pt x="13474" y="4702"/>
                </a:lnTo>
                <a:cubicBezTo>
                  <a:pt x="13497" y="4678"/>
                  <a:pt x="13533" y="4678"/>
                  <a:pt x="13556" y="4702"/>
                </a:cubicBezTo>
                <a:lnTo>
                  <a:pt x="15186" y="6408"/>
                </a:lnTo>
                <a:cubicBezTo>
                  <a:pt x="15209" y="6432"/>
                  <a:pt x="15209" y="6471"/>
                  <a:pt x="15186" y="6495"/>
                </a:cubicBezTo>
                <a:lnTo>
                  <a:pt x="11593" y="10254"/>
                </a:lnTo>
                <a:cubicBezTo>
                  <a:pt x="11570" y="10278"/>
                  <a:pt x="11570" y="10317"/>
                  <a:pt x="11593" y="10341"/>
                </a:cubicBezTo>
                <a:lnTo>
                  <a:pt x="15186" y="14100"/>
                </a:lnTo>
                <a:cubicBezTo>
                  <a:pt x="15209" y="14124"/>
                  <a:pt x="15209" y="14162"/>
                  <a:pt x="15186" y="14186"/>
                </a:cubicBezTo>
                <a:lnTo>
                  <a:pt x="13556" y="15892"/>
                </a:lnTo>
                <a:cubicBezTo>
                  <a:pt x="13533" y="15916"/>
                  <a:pt x="13497" y="15916"/>
                  <a:pt x="13474" y="15892"/>
                </a:cubicBezTo>
                <a:lnTo>
                  <a:pt x="9881" y="12133"/>
                </a:lnTo>
                <a:cubicBezTo>
                  <a:pt x="9858" y="12109"/>
                  <a:pt x="9822" y="12109"/>
                  <a:pt x="9799" y="12133"/>
                </a:cubicBezTo>
                <a:lnTo>
                  <a:pt x="6205" y="15892"/>
                </a:lnTo>
                <a:cubicBezTo>
                  <a:pt x="6183" y="15916"/>
                  <a:pt x="6147" y="15916"/>
                  <a:pt x="6124" y="15892"/>
                </a:cubicBezTo>
                <a:lnTo>
                  <a:pt x="4493" y="14186"/>
                </a:lnTo>
                <a:cubicBezTo>
                  <a:pt x="4471" y="14162"/>
                  <a:pt x="4471" y="14124"/>
                  <a:pt x="4493" y="14100"/>
                </a:cubicBezTo>
                <a:lnTo>
                  <a:pt x="8085" y="10341"/>
                </a:lnTo>
                <a:cubicBezTo>
                  <a:pt x="8108" y="10317"/>
                  <a:pt x="8108" y="10278"/>
                  <a:pt x="8085" y="10254"/>
                </a:cubicBezTo>
                <a:lnTo>
                  <a:pt x="4493" y="6495"/>
                </a:lnTo>
                <a:cubicBezTo>
                  <a:pt x="4471" y="6471"/>
                  <a:pt x="4471" y="6432"/>
                  <a:pt x="4493" y="6408"/>
                </a:cubicBezTo>
                <a:lnTo>
                  <a:pt x="6124" y="4702"/>
                </a:lnTo>
                <a:cubicBezTo>
                  <a:pt x="6135" y="4690"/>
                  <a:pt x="6151" y="4684"/>
                  <a:pt x="6165" y="4684"/>
                </a:cubicBezTo>
                <a:close/>
              </a:path>
            </a:pathLst>
          </a:cu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57" name="How can we define the clairvoyant optimal policy?">
            <a:extLst>
              <a:ext uri="{FF2B5EF4-FFF2-40B4-BE49-F238E27FC236}">
                <a16:creationId xmlns:a16="http://schemas.microsoft.com/office/drawing/2014/main" id="{3140B556-A078-5669-B602-C54CF9B2B470}"/>
              </a:ext>
            </a:extLst>
          </p:cNvPr>
          <p:cNvSpPr txBox="1">
            <a:spLocks/>
          </p:cNvSpPr>
          <p:nvPr/>
        </p:nvSpPr>
        <p:spPr>
          <a:xfrm>
            <a:off x="11246581" y="9352119"/>
            <a:ext cx="6536589" cy="6819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marL="0" indent="0" hangingPunct="1">
              <a:buNone/>
              <a:defRPr sz="3600"/>
            </a:pPr>
            <a:r>
              <a:rPr lang="it-CH" sz="2800" dirty="0"/>
              <a:t>        simplicity and tractability</a:t>
            </a:r>
          </a:p>
        </p:txBody>
      </p:sp>
      <p:sp>
        <p:nvSpPr>
          <p:cNvPr id="58" name="How can we define the clairvoyant optimal policy?">
            <a:extLst>
              <a:ext uri="{FF2B5EF4-FFF2-40B4-BE49-F238E27FC236}">
                <a16:creationId xmlns:a16="http://schemas.microsoft.com/office/drawing/2014/main" id="{9BC42531-52C4-D35B-D353-69E6AC504B0D}"/>
              </a:ext>
            </a:extLst>
          </p:cNvPr>
          <p:cNvSpPr txBox="1">
            <a:spLocks/>
          </p:cNvSpPr>
          <p:nvPr/>
        </p:nvSpPr>
        <p:spPr>
          <a:xfrm>
            <a:off x="16975769" y="9361642"/>
            <a:ext cx="6536589" cy="6819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marL="0" indent="0" hangingPunct="1">
              <a:buNone/>
              <a:defRPr sz="3600"/>
            </a:pPr>
            <a:r>
              <a:rPr lang="it-CH" sz="2800" dirty="0"/>
              <a:t>        overly conservative</a:t>
            </a:r>
          </a:p>
        </p:txBody>
      </p:sp>
      <p:grpSp>
        <p:nvGrpSpPr>
          <p:cNvPr id="63" name="Gruppo 62">
            <a:extLst>
              <a:ext uri="{FF2B5EF4-FFF2-40B4-BE49-F238E27FC236}">
                <a16:creationId xmlns:a16="http://schemas.microsoft.com/office/drawing/2014/main" id="{D070E96D-65C9-EC23-EF43-36DAB36C255B}"/>
              </a:ext>
            </a:extLst>
          </p:cNvPr>
          <p:cNvGrpSpPr/>
          <p:nvPr/>
        </p:nvGrpSpPr>
        <p:grpSpPr>
          <a:xfrm>
            <a:off x="11246581" y="10251432"/>
            <a:ext cx="12265777" cy="715584"/>
            <a:chOff x="11246581" y="10251432"/>
            <a:chExt cx="12265777" cy="715584"/>
          </a:xfrm>
        </p:grpSpPr>
        <p:sp>
          <p:nvSpPr>
            <p:cNvPr id="59" name="Approvato">
              <a:extLst>
                <a:ext uri="{FF2B5EF4-FFF2-40B4-BE49-F238E27FC236}">
                  <a16:creationId xmlns:a16="http://schemas.microsoft.com/office/drawing/2014/main" id="{CA841524-4246-9EFD-D7BD-64D71807EC76}"/>
                </a:ext>
              </a:extLst>
            </p:cNvPr>
            <p:cNvSpPr/>
            <p:nvPr/>
          </p:nvSpPr>
          <p:spPr>
            <a:xfrm>
              <a:off x="11407764" y="10251432"/>
              <a:ext cx="456862" cy="456862"/>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cubicBezTo>
                    <a:pt x="4834" y="0"/>
                    <a:pt x="0" y="4836"/>
                    <a:pt x="0" y="10801"/>
                  </a:cubicBezTo>
                  <a:cubicBezTo>
                    <a:pt x="0" y="16765"/>
                    <a:pt x="4835" y="21600"/>
                    <a:pt x="10799" y="21600"/>
                  </a:cubicBezTo>
                  <a:cubicBezTo>
                    <a:pt x="16764" y="21600"/>
                    <a:pt x="21600" y="16765"/>
                    <a:pt x="21600" y="10801"/>
                  </a:cubicBezTo>
                  <a:cubicBezTo>
                    <a:pt x="21600" y="4836"/>
                    <a:pt x="16764" y="0"/>
                    <a:pt x="10799" y="0"/>
                  </a:cubicBezTo>
                  <a:close/>
                  <a:moveTo>
                    <a:pt x="16449" y="5521"/>
                  </a:moveTo>
                  <a:cubicBezTo>
                    <a:pt x="16477" y="5521"/>
                    <a:pt x="16505" y="5532"/>
                    <a:pt x="16527" y="5553"/>
                  </a:cubicBezTo>
                  <a:lnTo>
                    <a:pt x="18129" y="7155"/>
                  </a:lnTo>
                  <a:cubicBezTo>
                    <a:pt x="18171" y="7198"/>
                    <a:pt x="18171" y="7268"/>
                    <a:pt x="18129" y="7311"/>
                  </a:cubicBezTo>
                  <a:lnTo>
                    <a:pt x="8340" y="17100"/>
                  </a:lnTo>
                  <a:cubicBezTo>
                    <a:pt x="8297" y="17142"/>
                    <a:pt x="8227" y="17142"/>
                    <a:pt x="8185" y="17100"/>
                  </a:cubicBezTo>
                  <a:lnTo>
                    <a:pt x="7693" y="16608"/>
                  </a:lnTo>
                  <a:lnTo>
                    <a:pt x="6505" y="15420"/>
                  </a:lnTo>
                  <a:lnTo>
                    <a:pt x="3062" y="11977"/>
                  </a:lnTo>
                  <a:cubicBezTo>
                    <a:pt x="3020" y="11934"/>
                    <a:pt x="3020" y="11866"/>
                    <a:pt x="3062" y="11823"/>
                  </a:cubicBezTo>
                  <a:lnTo>
                    <a:pt x="4664" y="10221"/>
                  </a:lnTo>
                  <a:cubicBezTo>
                    <a:pt x="4707" y="10178"/>
                    <a:pt x="4777" y="10178"/>
                    <a:pt x="4820" y="10221"/>
                  </a:cubicBezTo>
                  <a:lnTo>
                    <a:pt x="8185" y="13586"/>
                  </a:lnTo>
                  <a:cubicBezTo>
                    <a:pt x="8227" y="13629"/>
                    <a:pt x="8297" y="13629"/>
                    <a:pt x="8340" y="13586"/>
                  </a:cubicBezTo>
                  <a:lnTo>
                    <a:pt x="16373" y="5553"/>
                  </a:lnTo>
                  <a:cubicBezTo>
                    <a:pt x="16394" y="5532"/>
                    <a:pt x="16421" y="5521"/>
                    <a:pt x="16449" y="5521"/>
                  </a:cubicBezTo>
                  <a:close/>
                </a:path>
              </a:pathLst>
            </a:custGeom>
            <a:solidFill>
              <a:srgbClr val="60D937"/>
            </a:solidFill>
            <a:ln w="12700" cap="flat">
              <a:noFill/>
              <a:miter lim="400000"/>
            </a:ln>
            <a:effectLst/>
          </p:spPr>
          <p:txBody>
            <a:bodyPr wrap="square" lIns="50800" tIns="50800" rIns="50800" bIns="50800" numCol="1" anchor="ctr">
              <a:noAutofit/>
            </a:bodyP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60" name="Elimina">
              <a:extLst>
                <a:ext uri="{FF2B5EF4-FFF2-40B4-BE49-F238E27FC236}">
                  <a16:creationId xmlns:a16="http://schemas.microsoft.com/office/drawing/2014/main" id="{32766C8E-E8A0-07A7-EA78-966192359EE8}"/>
                </a:ext>
              </a:extLst>
            </p:cNvPr>
            <p:cNvSpPr/>
            <p:nvPr/>
          </p:nvSpPr>
          <p:spPr>
            <a:xfrm>
              <a:off x="17120147" y="10285018"/>
              <a:ext cx="456862" cy="456871"/>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6"/>
                    <a:pt x="2881" y="3016"/>
                  </a:cubicBezTo>
                  <a:cubicBezTo>
                    <a:pt x="-961" y="7037"/>
                    <a:pt x="-961" y="13558"/>
                    <a:pt x="2881" y="17579"/>
                  </a:cubicBezTo>
                  <a:cubicBezTo>
                    <a:pt x="6724" y="21600"/>
                    <a:pt x="12954" y="21600"/>
                    <a:pt x="16797" y="17579"/>
                  </a:cubicBezTo>
                  <a:cubicBezTo>
                    <a:pt x="20639" y="13558"/>
                    <a:pt x="20639" y="7037"/>
                    <a:pt x="16797" y="3016"/>
                  </a:cubicBezTo>
                  <a:cubicBezTo>
                    <a:pt x="14875" y="1006"/>
                    <a:pt x="12357" y="0"/>
                    <a:pt x="9839" y="0"/>
                  </a:cubicBezTo>
                  <a:close/>
                  <a:moveTo>
                    <a:pt x="6165" y="4684"/>
                  </a:moveTo>
                  <a:cubicBezTo>
                    <a:pt x="6180" y="4684"/>
                    <a:pt x="6194" y="4690"/>
                    <a:pt x="6205" y="4702"/>
                  </a:cubicBezTo>
                  <a:lnTo>
                    <a:pt x="9799" y="8462"/>
                  </a:lnTo>
                  <a:cubicBezTo>
                    <a:pt x="9822" y="8486"/>
                    <a:pt x="9858" y="8486"/>
                    <a:pt x="9881" y="8462"/>
                  </a:cubicBezTo>
                  <a:lnTo>
                    <a:pt x="13474" y="4702"/>
                  </a:lnTo>
                  <a:cubicBezTo>
                    <a:pt x="13497" y="4678"/>
                    <a:pt x="13533" y="4678"/>
                    <a:pt x="13556" y="4702"/>
                  </a:cubicBezTo>
                  <a:lnTo>
                    <a:pt x="15186" y="6408"/>
                  </a:lnTo>
                  <a:cubicBezTo>
                    <a:pt x="15209" y="6432"/>
                    <a:pt x="15209" y="6471"/>
                    <a:pt x="15186" y="6495"/>
                  </a:cubicBezTo>
                  <a:lnTo>
                    <a:pt x="11593" y="10254"/>
                  </a:lnTo>
                  <a:cubicBezTo>
                    <a:pt x="11570" y="10278"/>
                    <a:pt x="11570" y="10317"/>
                    <a:pt x="11593" y="10341"/>
                  </a:cubicBezTo>
                  <a:lnTo>
                    <a:pt x="15186" y="14100"/>
                  </a:lnTo>
                  <a:cubicBezTo>
                    <a:pt x="15209" y="14124"/>
                    <a:pt x="15209" y="14162"/>
                    <a:pt x="15186" y="14186"/>
                  </a:cubicBezTo>
                  <a:lnTo>
                    <a:pt x="13556" y="15892"/>
                  </a:lnTo>
                  <a:cubicBezTo>
                    <a:pt x="13533" y="15916"/>
                    <a:pt x="13497" y="15916"/>
                    <a:pt x="13474" y="15892"/>
                  </a:cubicBezTo>
                  <a:lnTo>
                    <a:pt x="9881" y="12133"/>
                  </a:lnTo>
                  <a:cubicBezTo>
                    <a:pt x="9858" y="12109"/>
                    <a:pt x="9822" y="12109"/>
                    <a:pt x="9799" y="12133"/>
                  </a:cubicBezTo>
                  <a:lnTo>
                    <a:pt x="6205" y="15892"/>
                  </a:lnTo>
                  <a:cubicBezTo>
                    <a:pt x="6183" y="15916"/>
                    <a:pt x="6147" y="15916"/>
                    <a:pt x="6124" y="15892"/>
                  </a:cubicBezTo>
                  <a:lnTo>
                    <a:pt x="4493" y="14186"/>
                  </a:lnTo>
                  <a:cubicBezTo>
                    <a:pt x="4471" y="14162"/>
                    <a:pt x="4471" y="14124"/>
                    <a:pt x="4493" y="14100"/>
                  </a:cubicBezTo>
                  <a:lnTo>
                    <a:pt x="8085" y="10341"/>
                  </a:lnTo>
                  <a:cubicBezTo>
                    <a:pt x="8108" y="10317"/>
                    <a:pt x="8108" y="10278"/>
                    <a:pt x="8085" y="10254"/>
                  </a:cubicBezTo>
                  <a:lnTo>
                    <a:pt x="4493" y="6495"/>
                  </a:lnTo>
                  <a:cubicBezTo>
                    <a:pt x="4471" y="6471"/>
                    <a:pt x="4471" y="6432"/>
                    <a:pt x="4493" y="6408"/>
                  </a:cubicBezTo>
                  <a:lnTo>
                    <a:pt x="6124" y="4702"/>
                  </a:lnTo>
                  <a:cubicBezTo>
                    <a:pt x="6135" y="4690"/>
                    <a:pt x="6151" y="4684"/>
                    <a:pt x="6165" y="4684"/>
                  </a:cubicBezTo>
                  <a:close/>
                </a:path>
              </a:pathLst>
            </a:cu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61" name="How can we define the clairvoyant optimal policy?">
              <a:extLst>
                <a:ext uri="{FF2B5EF4-FFF2-40B4-BE49-F238E27FC236}">
                  <a16:creationId xmlns:a16="http://schemas.microsoft.com/office/drawing/2014/main" id="{0741A89E-1E43-5B7F-869F-70B7DF30DAC9}"/>
                </a:ext>
              </a:extLst>
            </p:cNvPr>
            <p:cNvSpPr txBox="1">
              <a:spLocks/>
            </p:cNvSpPr>
            <p:nvPr/>
          </p:nvSpPr>
          <p:spPr>
            <a:xfrm>
              <a:off x="11246581" y="10275495"/>
              <a:ext cx="6536589" cy="6819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marL="0" indent="0" hangingPunct="1">
                <a:buNone/>
                <a:defRPr sz="3600"/>
              </a:pPr>
              <a:r>
                <a:rPr lang="it-CH" sz="2800" dirty="0"/>
                <a:t>        strong statistical justification</a:t>
              </a:r>
            </a:p>
          </p:txBody>
        </p:sp>
        <p:sp>
          <p:nvSpPr>
            <p:cNvPr id="62" name="How can we define the clairvoyant optimal policy?">
              <a:extLst>
                <a:ext uri="{FF2B5EF4-FFF2-40B4-BE49-F238E27FC236}">
                  <a16:creationId xmlns:a16="http://schemas.microsoft.com/office/drawing/2014/main" id="{3378A98D-3680-C0A3-4C80-E78094F0D7DD}"/>
                </a:ext>
              </a:extLst>
            </p:cNvPr>
            <p:cNvSpPr txBox="1">
              <a:spLocks/>
            </p:cNvSpPr>
            <p:nvPr/>
          </p:nvSpPr>
          <p:spPr>
            <a:xfrm>
              <a:off x="16975769" y="10285018"/>
              <a:ext cx="6536589" cy="6819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marL="0" indent="0" hangingPunct="1">
                <a:buNone/>
                <a:defRPr sz="3600"/>
              </a:pPr>
              <a:r>
                <a:rPr lang="it-CH" sz="2800" dirty="0"/>
                <a:t>        distribution shifts</a:t>
              </a:r>
            </a:p>
          </p:txBody>
        </p:sp>
      </p:grpSp>
      <p:grpSp>
        <p:nvGrpSpPr>
          <p:cNvPr id="262" name="Gruppo 261">
            <a:extLst>
              <a:ext uri="{FF2B5EF4-FFF2-40B4-BE49-F238E27FC236}">
                <a16:creationId xmlns:a16="http://schemas.microsoft.com/office/drawing/2014/main" id="{7399EA2C-545A-CA35-AD1E-8CA53627DCFD}"/>
              </a:ext>
            </a:extLst>
          </p:cNvPr>
          <p:cNvGrpSpPr/>
          <p:nvPr/>
        </p:nvGrpSpPr>
        <p:grpSpPr>
          <a:xfrm>
            <a:off x="11246580" y="11182590"/>
            <a:ext cx="12265778" cy="681998"/>
            <a:chOff x="11246580" y="11182590"/>
            <a:chExt cx="12265778" cy="681998"/>
          </a:xfrm>
        </p:grpSpPr>
        <p:sp>
          <p:nvSpPr>
            <p:cNvPr id="258" name="How can we define the clairvoyant optimal policy?">
              <a:extLst>
                <a:ext uri="{FF2B5EF4-FFF2-40B4-BE49-F238E27FC236}">
                  <a16:creationId xmlns:a16="http://schemas.microsoft.com/office/drawing/2014/main" id="{BD25B1D4-40C1-7945-02A1-E1266D4F244F}"/>
                </a:ext>
              </a:extLst>
            </p:cNvPr>
            <p:cNvSpPr txBox="1">
              <a:spLocks/>
            </p:cNvSpPr>
            <p:nvPr/>
          </p:nvSpPr>
          <p:spPr>
            <a:xfrm>
              <a:off x="11246580" y="11182590"/>
              <a:ext cx="6536589" cy="6819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marL="0" indent="0" hangingPunct="1">
                <a:buNone/>
                <a:defRPr sz="3600"/>
              </a:pPr>
              <a:r>
                <a:rPr lang="it-CH" sz="2800" dirty="0"/>
                <a:t>        strong statistical justification</a:t>
              </a:r>
            </a:p>
          </p:txBody>
        </p:sp>
        <p:sp>
          <p:nvSpPr>
            <p:cNvPr id="259" name="Approvato">
              <a:extLst>
                <a:ext uri="{FF2B5EF4-FFF2-40B4-BE49-F238E27FC236}">
                  <a16:creationId xmlns:a16="http://schemas.microsoft.com/office/drawing/2014/main" id="{5E1277A5-F85C-EA55-632A-723B2604B16C}"/>
                </a:ext>
              </a:extLst>
            </p:cNvPr>
            <p:cNvSpPr/>
            <p:nvPr/>
          </p:nvSpPr>
          <p:spPr>
            <a:xfrm>
              <a:off x="11407764" y="11182590"/>
              <a:ext cx="456862" cy="456862"/>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cubicBezTo>
                    <a:pt x="4834" y="0"/>
                    <a:pt x="0" y="4836"/>
                    <a:pt x="0" y="10801"/>
                  </a:cubicBezTo>
                  <a:cubicBezTo>
                    <a:pt x="0" y="16765"/>
                    <a:pt x="4835" y="21600"/>
                    <a:pt x="10799" y="21600"/>
                  </a:cubicBezTo>
                  <a:cubicBezTo>
                    <a:pt x="16764" y="21600"/>
                    <a:pt x="21600" y="16765"/>
                    <a:pt x="21600" y="10801"/>
                  </a:cubicBezTo>
                  <a:cubicBezTo>
                    <a:pt x="21600" y="4836"/>
                    <a:pt x="16764" y="0"/>
                    <a:pt x="10799" y="0"/>
                  </a:cubicBezTo>
                  <a:close/>
                  <a:moveTo>
                    <a:pt x="16449" y="5521"/>
                  </a:moveTo>
                  <a:cubicBezTo>
                    <a:pt x="16477" y="5521"/>
                    <a:pt x="16505" y="5532"/>
                    <a:pt x="16527" y="5553"/>
                  </a:cubicBezTo>
                  <a:lnTo>
                    <a:pt x="18129" y="7155"/>
                  </a:lnTo>
                  <a:cubicBezTo>
                    <a:pt x="18171" y="7198"/>
                    <a:pt x="18171" y="7268"/>
                    <a:pt x="18129" y="7311"/>
                  </a:cubicBezTo>
                  <a:lnTo>
                    <a:pt x="8340" y="17100"/>
                  </a:lnTo>
                  <a:cubicBezTo>
                    <a:pt x="8297" y="17142"/>
                    <a:pt x="8227" y="17142"/>
                    <a:pt x="8185" y="17100"/>
                  </a:cubicBezTo>
                  <a:lnTo>
                    <a:pt x="7693" y="16608"/>
                  </a:lnTo>
                  <a:lnTo>
                    <a:pt x="6505" y="15420"/>
                  </a:lnTo>
                  <a:lnTo>
                    <a:pt x="3062" y="11977"/>
                  </a:lnTo>
                  <a:cubicBezTo>
                    <a:pt x="3020" y="11934"/>
                    <a:pt x="3020" y="11866"/>
                    <a:pt x="3062" y="11823"/>
                  </a:cubicBezTo>
                  <a:lnTo>
                    <a:pt x="4664" y="10221"/>
                  </a:lnTo>
                  <a:cubicBezTo>
                    <a:pt x="4707" y="10178"/>
                    <a:pt x="4777" y="10178"/>
                    <a:pt x="4820" y="10221"/>
                  </a:cubicBezTo>
                  <a:lnTo>
                    <a:pt x="8185" y="13586"/>
                  </a:lnTo>
                  <a:cubicBezTo>
                    <a:pt x="8227" y="13629"/>
                    <a:pt x="8297" y="13629"/>
                    <a:pt x="8340" y="13586"/>
                  </a:cubicBezTo>
                  <a:lnTo>
                    <a:pt x="16373" y="5553"/>
                  </a:lnTo>
                  <a:cubicBezTo>
                    <a:pt x="16394" y="5532"/>
                    <a:pt x="16421" y="5521"/>
                    <a:pt x="16449" y="5521"/>
                  </a:cubicBezTo>
                  <a:close/>
                </a:path>
              </a:pathLst>
            </a:custGeom>
            <a:solidFill>
              <a:srgbClr val="60D937"/>
            </a:solidFill>
            <a:ln w="12700" cap="flat">
              <a:noFill/>
              <a:miter lim="400000"/>
            </a:ln>
            <a:effectLst/>
          </p:spPr>
          <p:txBody>
            <a:bodyPr wrap="square" lIns="50800" tIns="50800" rIns="50800" bIns="50800" numCol="1" anchor="ctr">
              <a:noAutofit/>
            </a:bodyP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260" name="Approvato">
              <a:extLst>
                <a:ext uri="{FF2B5EF4-FFF2-40B4-BE49-F238E27FC236}">
                  <a16:creationId xmlns:a16="http://schemas.microsoft.com/office/drawing/2014/main" id="{1FDF934C-F457-4CF1-D553-AAA20A3CF854}"/>
                </a:ext>
              </a:extLst>
            </p:cNvPr>
            <p:cNvSpPr/>
            <p:nvPr/>
          </p:nvSpPr>
          <p:spPr>
            <a:xfrm>
              <a:off x="17120147" y="11188930"/>
              <a:ext cx="456862" cy="456862"/>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cubicBezTo>
                    <a:pt x="4834" y="0"/>
                    <a:pt x="0" y="4836"/>
                    <a:pt x="0" y="10801"/>
                  </a:cubicBezTo>
                  <a:cubicBezTo>
                    <a:pt x="0" y="16765"/>
                    <a:pt x="4835" y="21600"/>
                    <a:pt x="10799" y="21600"/>
                  </a:cubicBezTo>
                  <a:cubicBezTo>
                    <a:pt x="16764" y="21600"/>
                    <a:pt x="21600" y="16765"/>
                    <a:pt x="21600" y="10801"/>
                  </a:cubicBezTo>
                  <a:cubicBezTo>
                    <a:pt x="21600" y="4836"/>
                    <a:pt x="16764" y="0"/>
                    <a:pt x="10799" y="0"/>
                  </a:cubicBezTo>
                  <a:close/>
                  <a:moveTo>
                    <a:pt x="16449" y="5521"/>
                  </a:moveTo>
                  <a:cubicBezTo>
                    <a:pt x="16477" y="5521"/>
                    <a:pt x="16505" y="5532"/>
                    <a:pt x="16527" y="5553"/>
                  </a:cubicBezTo>
                  <a:lnTo>
                    <a:pt x="18129" y="7155"/>
                  </a:lnTo>
                  <a:cubicBezTo>
                    <a:pt x="18171" y="7198"/>
                    <a:pt x="18171" y="7268"/>
                    <a:pt x="18129" y="7311"/>
                  </a:cubicBezTo>
                  <a:lnTo>
                    <a:pt x="8340" y="17100"/>
                  </a:lnTo>
                  <a:cubicBezTo>
                    <a:pt x="8297" y="17142"/>
                    <a:pt x="8227" y="17142"/>
                    <a:pt x="8185" y="17100"/>
                  </a:cubicBezTo>
                  <a:lnTo>
                    <a:pt x="7693" y="16608"/>
                  </a:lnTo>
                  <a:lnTo>
                    <a:pt x="6505" y="15420"/>
                  </a:lnTo>
                  <a:lnTo>
                    <a:pt x="3062" y="11977"/>
                  </a:lnTo>
                  <a:cubicBezTo>
                    <a:pt x="3020" y="11934"/>
                    <a:pt x="3020" y="11866"/>
                    <a:pt x="3062" y="11823"/>
                  </a:cubicBezTo>
                  <a:lnTo>
                    <a:pt x="4664" y="10221"/>
                  </a:lnTo>
                  <a:cubicBezTo>
                    <a:pt x="4707" y="10178"/>
                    <a:pt x="4777" y="10178"/>
                    <a:pt x="4820" y="10221"/>
                  </a:cubicBezTo>
                  <a:lnTo>
                    <a:pt x="8185" y="13586"/>
                  </a:lnTo>
                  <a:cubicBezTo>
                    <a:pt x="8227" y="13629"/>
                    <a:pt x="8297" y="13629"/>
                    <a:pt x="8340" y="13586"/>
                  </a:cubicBezTo>
                  <a:lnTo>
                    <a:pt x="16373" y="5553"/>
                  </a:lnTo>
                  <a:cubicBezTo>
                    <a:pt x="16394" y="5532"/>
                    <a:pt x="16421" y="5521"/>
                    <a:pt x="16449" y="5521"/>
                  </a:cubicBezTo>
                  <a:close/>
                </a:path>
              </a:pathLst>
            </a:custGeom>
            <a:solidFill>
              <a:srgbClr val="60D937"/>
            </a:solidFill>
            <a:ln w="12700" cap="flat">
              <a:noFill/>
              <a:miter lim="400000"/>
            </a:ln>
            <a:effectLst/>
          </p:spPr>
          <p:txBody>
            <a:bodyPr wrap="square" lIns="50800" tIns="50800" rIns="50800" bIns="50800" numCol="1" anchor="ctr">
              <a:noAutofit/>
            </a:bodyP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261" name="How can we define the clairvoyant optimal policy?">
              <a:extLst>
                <a:ext uri="{FF2B5EF4-FFF2-40B4-BE49-F238E27FC236}">
                  <a16:creationId xmlns:a16="http://schemas.microsoft.com/office/drawing/2014/main" id="{6D9748C4-C8FA-209B-6DDD-A8AFC0EB3EEF}"/>
                </a:ext>
              </a:extLst>
            </p:cNvPr>
            <p:cNvSpPr txBox="1">
              <a:spLocks/>
            </p:cNvSpPr>
            <p:nvPr/>
          </p:nvSpPr>
          <p:spPr>
            <a:xfrm>
              <a:off x="16975769" y="11182590"/>
              <a:ext cx="6536589" cy="6819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marL="0" indent="0" hangingPunct="1">
                <a:buNone/>
                <a:defRPr sz="3600"/>
              </a:pPr>
              <a:r>
                <a:rPr lang="it-CH" sz="2800" dirty="0"/>
                <a:t>        robustness in space and likelihood</a:t>
              </a:r>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5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5"/>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childTnLst>
                                    <p:set>
                                      <p:cBhvr>
                                        <p:cTn id="22" dur="1" fill="hold">
                                          <p:stCondLst>
                                            <p:cond delay="0"/>
                                          </p:stCondLst>
                                        </p:cTn>
                                        <p:tgtEl>
                                          <p:spTgt spid="4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44" grpId="0" animBg="1"/>
      <p:bldP spid="48" grpId="1" animBg="1"/>
      <p:bldP spid="51" grpId="0" animBg="1"/>
      <p:bldP spid="54" grpId="0" animBg="1"/>
      <p:bldP spid="55" grpId="0" animBg="1"/>
      <p:bldP spid="57" grpId="1" animBg="1"/>
      <p:bldP spid="58"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3C8F93-F8B0-303E-CF2C-4F9ED233B322}"/>
            </a:ext>
          </a:extLst>
        </p:cNvPr>
        <p:cNvGrpSpPr/>
        <p:nvPr/>
      </p:nvGrpSpPr>
      <p:grpSpPr>
        <a:xfrm>
          <a:off x="0" y="0"/>
          <a:ext cx="0" cy="0"/>
          <a:chOff x="0" y="0"/>
          <a:chExt cx="0" cy="0"/>
        </a:xfrm>
      </p:grpSpPr>
      <p:grpSp>
        <p:nvGrpSpPr>
          <p:cNvPr id="25" name="Gruppo 24">
            <a:extLst>
              <a:ext uri="{FF2B5EF4-FFF2-40B4-BE49-F238E27FC236}">
                <a16:creationId xmlns:a16="http://schemas.microsoft.com/office/drawing/2014/main" id="{A39A9052-7FCF-335B-BDF8-A61714FE7C1E}"/>
              </a:ext>
            </a:extLst>
          </p:cNvPr>
          <p:cNvGrpSpPr/>
          <p:nvPr/>
        </p:nvGrpSpPr>
        <p:grpSpPr>
          <a:xfrm>
            <a:off x="9029396" y="4709167"/>
            <a:ext cx="5846168" cy="1521106"/>
            <a:chOff x="9029396" y="4709167"/>
            <a:chExt cx="5846168" cy="1521106"/>
          </a:xfrm>
        </p:grpSpPr>
        <p:sp>
          <p:nvSpPr>
            <p:cNvPr id="12" name="Rettangolo arrotondato">
              <a:extLst>
                <a:ext uri="{FF2B5EF4-FFF2-40B4-BE49-F238E27FC236}">
                  <a16:creationId xmlns:a16="http://schemas.microsoft.com/office/drawing/2014/main" id="{F236DAAF-15D2-E4A5-7312-0DC5FFAACA8A}"/>
                </a:ext>
              </a:extLst>
            </p:cNvPr>
            <p:cNvSpPr/>
            <p:nvPr/>
          </p:nvSpPr>
          <p:spPr>
            <a:xfrm>
              <a:off x="9245647" y="4709167"/>
              <a:ext cx="965153" cy="434864"/>
            </a:xfrm>
            <a:prstGeom prst="roundRect">
              <a:avLst>
                <a:gd name="adj" fmla="val 17007"/>
              </a:avLst>
            </a:prstGeom>
            <a:solidFill>
              <a:srgbClr val="D5D5D5">
                <a:alpha val="30330"/>
              </a:srgbClr>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3" name="Linea di collegamento">
              <a:extLst>
                <a:ext uri="{FF2B5EF4-FFF2-40B4-BE49-F238E27FC236}">
                  <a16:creationId xmlns:a16="http://schemas.microsoft.com/office/drawing/2014/main" id="{E3189528-1F81-F8D1-0DBD-495BC26FB1E7}"/>
                </a:ext>
              </a:extLst>
            </p:cNvPr>
            <p:cNvSpPr/>
            <p:nvPr/>
          </p:nvSpPr>
          <p:spPr>
            <a:xfrm>
              <a:off x="9029396" y="5144030"/>
              <a:ext cx="1397654" cy="682693"/>
            </a:xfrm>
            <a:custGeom>
              <a:avLst/>
              <a:gdLst/>
              <a:ahLst/>
              <a:cxnLst>
                <a:cxn ang="0">
                  <a:pos x="wd2" y="hd2"/>
                </a:cxn>
                <a:cxn ang="5400000">
                  <a:pos x="wd2" y="hd2"/>
                </a:cxn>
                <a:cxn ang="10800000">
                  <a:pos x="wd2" y="hd2"/>
                </a:cxn>
                <a:cxn ang="16200000">
                  <a:pos x="wd2" y="hd2"/>
                </a:cxn>
              </a:cxnLst>
              <a:rect l="0" t="0" r="r" b="b"/>
              <a:pathLst>
                <a:path w="17651" h="21600" extrusionOk="0">
                  <a:moveTo>
                    <a:pt x="17651" y="21600"/>
                  </a:moveTo>
                  <a:cubicBezTo>
                    <a:pt x="864" y="20422"/>
                    <a:pt x="-3949" y="13222"/>
                    <a:pt x="3213" y="0"/>
                  </a:cubicBezTo>
                </a:path>
              </a:pathLst>
            </a:custGeom>
            <a:ln w="25400">
              <a:solidFill>
                <a:srgbClr val="000000"/>
              </a:solidFill>
              <a:miter lim="400000"/>
              <a:headEnd type="stealth"/>
            </a:ln>
          </p:spPr>
          <p:txBody>
            <a:bodyPr/>
            <a:lstStyle/>
            <a:p>
              <a:endParaRPr/>
            </a:p>
          </p:txBody>
        </p:sp>
        <p:sp>
          <p:nvSpPr>
            <p:cNvPr id="14" name="How can we define the clairvoyant optimal policy?">
              <a:extLst>
                <a:ext uri="{FF2B5EF4-FFF2-40B4-BE49-F238E27FC236}">
                  <a16:creationId xmlns:a16="http://schemas.microsoft.com/office/drawing/2014/main" id="{734DF09C-9EBD-15F5-070F-72078C1BB835}"/>
                </a:ext>
              </a:extLst>
            </p:cNvPr>
            <p:cNvSpPr txBox="1">
              <a:spLocks/>
            </p:cNvSpPr>
            <p:nvPr/>
          </p:nvSpPr>
          <p:spPr>
            <a:xfrm>
              <a:off x="10660113" y="5579234"/>
              <a:ext cx="4215451" cy="6510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marL="0" indent="0" hangingPunct="1">
                <a:buNone/>
                <a:defRPr sz="3600"/>
              </a:pPr>
              <a:r>
                <a:rPr lang="it-CH" sz="2400" dirty="0"/>
                <a:t>set of all transport plans </a:t>
              </a:r>
            </a:p>
          </p:txBody>
        </p:sp>
      </p:grpSp>
      <p:sp>
        <p:nvSpPr>
          <p:cNvPr id="54" name="Rettangolo arrotondato">
            <a:extLst>
              <a:ext uri="{FF2B5EF4-FFF2-40B4-BE49-F238E27FC236}">
                <a16:creationId xmlns:a16="http://schemas.microsoft.com/office/drawing/2014/main" id="{54865E33-25CF-D1E4-2BFB-B34869503860}"/>
              </a:ext>
            </a:extLst>
          </p:cNvPr>
          <p:cNvSpPr/>
          <p:nvPr/>
        </p:nvSpPr>
        <p:spPr>
          <a:xfrm>
            <a:off x="17132778" y="10623439"/>
            <a:ext cx="3779151" cy="950714"/>
          </a:xfrm>
          <a:prstGeom prst="roundRect">
            <a:avLst>
              <a:gd name="adj" fmla="val 17007"/>
            </a:avLst>
          </a:prstGeom>
          <a:solidFill>
            <a:srgbClr val="D5D5D5">
              <a:alpha val="30330"/>
            </a:srgbClr>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grpSp>
        <p:nvGrpSpPr>
          <p:cNvPr id="39" name="Gruppo 38">
            <a:extLst>
              <a:ext uri="{FF2B5EF4-FFF2-40B4-BE49-F238E27FC236}">
                <a16:creationId xmlns:a16="http://schemas.microsoft.com/office/drawing/2014/main" id="{4764BA36-A2F9-2052-D744-DF0834E451E1}"/>
              </a:ext>
            </a:extLst>
          </p:cNvPr>
          <p:cNvGrpSpPr/>
          <p:nvPr/>
        </p:nvGrpSpPr>
        <p:grpSpPr>
          <a:xfrm>
            <a:off x="3605702" y="8172875"/>
            <a:ext cx="7411506" cy="2775056"/>
            <a:chOff x="3605702" y="8172875"/>
            <a:chExt cx="7411506" cy="2775056"/>
          </a:xfrm>
        </p:grpSpPr>
        <p:grpSp>
          <p:nvGrpSpPr>
            <p:cNvPr id="27" name="Gruppo 26">
              <a:extLst>
                <a:ext uri="{FF2B5EF4-FFF2-40B4-BE49-F238E27FC236}">
                  <a16:creationId xmlns:a16="http://schemas.microsoft.com/office/drawing/2014/main" id="{AE46C07D-47EF-D96A-1C0A-12A59F41F75A}"/>
                </a:ext>
              </a:extLst>
            </p:cNvPr>
            <p:cNvGrpSpPr/>
            <p:nvPr/>
          </p:nvGrpSpPr>
          <p:grpSpPr>
            <a:xfrm>
              <a:off x="3605702" y="8172875"/>
              <a:ext cx="7411506" cy="2775056"/>
              <a:chOff x="9029396" y="4709167"/>
              <a:chExt cx="7411506" cy="2775056"/>
            </a:xfrm>
          </p:grpSpPr>
          <p:sp>
            <p:nvSpPr>
              <p:cNvPr id="28" name="Rettangolo arrotondato">
                <a:extLst>
                  <a:ext uri="{FF2B5EF4-FFF2-40B4-BE49-F238E27FC236}">
                    <a16:creationId xmlns:a16="http://schemas.microsoft.com/office/drawing/2014/main" id="{C4A75986-9475-6928-8BF3-0C8968EB6C6C}"/>
                  </a:ext>
                </a:extLst>
              </p:cNvPr>
              <p:cNvSpPr/>
              <p:nvPr/>
            </p:nvSpPr>
            <p:spPr>
              <a:xfrm>
                <a:off x="9245647" y="4709167"/>
                <a:ext cx="965153" cy="434864"/>
              </a:xfrm>
              <a:prstGeom prst="roundRect">
                <a:avLst>
                  <a:gd name="adj" fmla="val 17007"/>
                </a:avLst>
              </a:prstGeom>
              <a:solidFill>
                <a:srgbClr val="D5D5D5">
                  <a:alpha val="30330"/>
                </a:srgbClr>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9" name="Linea di collegamento">
                <a:extLst>
                  <a:ext uri="{FF2B5EF4-FFF2-40B4-BE49-F238E27FC236}">
                    <a16:creationId xmlns:a16="http://schemas.microsoft.com/office/drawing/2014/main" id="{77684465-63EC-7BAD-6D54-9C9936BEB3BD}"/>
                  </a:ext>
                </a:extLst>
              </p:cNvPr>
              <p:cNvSpPr/>
              <p:nvPr/>
            </p:nvSpPr>
            <p:spPr>
              <a:xfrm>
                <a:off x="9029396" y="5144030"/>
                <a:ext cx="1397654" cy="682693"/>
              </a:xfrm>
              <a:custGeom>
                <a:avLst/>
                <a:gdLst/>
                <a:ahLst/>
                <a:cxnLst>
                  <a:cxn ang="0">
                    <a:pos x="wd2" y="hd2"/>
                  </a:cxn>
                  <a:cxn ang="5400000">
                    <a:pos x="wd2" y="hd2"/>
                  </a:cxn>
                  <a:cxn ang="10800000">
                    <a:pos x="wd2" y="hd2"/>
                  </a:cxn>
                  <a:cxn ang="16200000">
                    <a:pos x="wd2" y="hd2"/>
                  </a:cxn>
                </a:cxnLst>
                <a:rect l="0" t="0" r="r" b="b"/>
                <a:pathLst>
                  <a:path w="17651" h="21600" extrusionOk="0">
                    <a:moveTo>
                      <a:pt x="17651" y="21600"/>
                    </a:moveTo>
                    <a:cubicBezTo>
                      <a:pt x="864" y="20422"/>
                      <a:pt x="-3949" y="13222"/>
                      <a:pt x="3213" y="0"/>
                    </a:cubicBezTo>
                  </a:path>
                </a:pathLst>
              </a:custGeom>
              <a:ln w="25400">
                <a:solidFill>
                  <a:srgbClr val="000000"/>
                </a:solidFill>
                <a:miter lim="400000"/>
                <a:headEnd type="stealth"/>
              </a:ln>
            </p:spPr>
            <p:txBody>
              <a:bodyPr/>
              <a:lstStyle/>
              <a:p>
                <a:endParaRPr/>
              </a:p>
            </p:txBody>
          </p:sp>
          <p:sp>
            <p:nvSpPr>
              <p:cNvPr id="30" name="How can we define the clairvoyant optimal policy?">
                <a:extLst>
                  <a:ext uri="{FF2B5EF4-FFF2-40B4-BE49-F238E27FC236}">
                    <a16:creationId xmlns:a16="http://schemas.microsoft.com/office/drawing/2014/main" id="{CB71ECF0-9148-41DA-A108-8BB18AB2195F}"/>
                  </a:ext>
                </a:extLst>
              </p:cNvPr>
              <p:cNvSpPr txBox="1">
                <a:spLocks/>
              </p:cNvSpPr>
              <p:nvPr/>
            </p:nvSpPr>
            <p:spPr>
              <a:xfrm>
                <a:off x="10660114" y="5579234"/>
                <a:ext cx="5780788" cy="19049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marL="0" indent="0" hangingPunct="1">
                  <a:buNone/>
                  <a:defRPr sz="3600"/>
                </a:pPr>
                <a:r>
                  <a:rPr lang="it-CH" sz="2400" dirty="0"/>
                  <a:t>set of all distributions</a:t>
                </a:r>
                <a:br>
                  <a:rPr lang="it-CH" sz="2400" dirty="0"/>
                </a:br>
                <a:br>
                  <a:rPr lang="it-CH" sz="1200" dirty="0"/>
                </a:br>
                <a:r>
                  <a:rPr lang="it-CH" sz="2400" dirty="0"/>
                  <a:t>at most         away from </a:t>
                </a:r>
              </a:p>
            </p:txBody>
          </p:sp>
        </p:grpSp>
        <p:pic>
          <p:nvPicPr>
            <p:cNvPr id="33" name="Immagine 32">
              <a:extLst>
                <a:ext uri="{FF2B5EF4-FFF2-40B4-BE49-F238E27FC236}">
                  <a16:creationId xmlns:a16="http://schemas.microsoft.com/office/drawing/2014/main" id="{DBAE511A-C70F-890A-30F1-E69FE54B2394}"/>
                </a:ext>
              </a:extLst>
            </p:cNvPr>
            <p:cNvPicPr>
              <a:picLocks noChangeAspect="1"/>
            </p:cNvPicPr>
            <p:nvPr/>
          </p:nvPicPr>
          <p:blipFill>
            <a:blip r:embed="rId3"/>
            <a:stretch>
              <a:fillRect/>
            </a:stretch>
          </p:blipFill>
          <p:spPr>
            <a:xfrm>
              <a:off x="6465003" y="9574896"/>
              <a:ext cx="419100" cy="368300"/>
            </a:xfrm>
            <a:prstGeom prst="rect">
              <a:avLst/>
            </a:prstGeom>
          </p:spPr>
        </p:pic>
        <p:pic>
          <p:nvPicPr>
            <p:cNvPr id="34" name="Immagine 33">
              <a:extLst>
                <a:ext uri="{FF2B5EF4-FFF2-40B4-BE49-F238E27FC236}">
                  <a16:creationId xmlns:a16="http://schemas.microsoft.com/office/drawing/2014/main" id="{347FA2CB-58A4-CEC2-DCC2-FCB9FA33B002}"/>
                </a:ext>
              </a:extLst>
            </p:cNvPr>
            <p:cNvPicPr>
              <a:picLocks noChangeAspect="1"/>
            </p:cNvPicPr>
            <p:nvPr/>
          </p:nvPicPr>
          <p:blipFill>
            <a:blip r:embed="rId4"/>
            <a:stretch>
              <a:fillRect/>
            </a:stretch>
          </p:blipFill>
          <p:spPr>
            <a:xfrm>
              <a:off x="8612361" y="9600073"/>
              <a:ext cx="215900" cy="254000"/>
            </a:xfrm>
            <a:prstGeom prst="rect">
              <a:avLst/>
            </a:prstGeom>
          </p:spPr>
        </p:pic>
      </p:grpSp>
      <p:sp>
        <p:nvSpPr>
          <p:cNvPr id="295" name="Introduction">
            <a:extLst>
              <a:ext uri="{FF2B5EF4-FFF2-40B4-BE49-F238E27FC236}">
                <a16:creationId xmlns:a16="http://schemas.microsoft.com/office/drawing/2014/main" id="{683D32C9-8F90-141E-7DEB-7D61C1295030}"/>
              </a:ext>
            </a:extLst>
          </p:cNvPr>
          <p:cNvSpPr txBox="1">
            <a:spLocks noGrp="1"/>
          </p:cNvSpPr>
          <p:nvPr>
            <p:ph type="title"/>
          </p:nvPr>
        </p:nvSpPr>
        <p:spPr>
          <a:prstGeom prst="rect">
            <a:avLst/>
          </a:prstGeom>
        </p:spPr>
        <p:txBody>
          <a:bodyPr/>
          <a:lstStyle/>
          <a:p>
            <a:r>
              <a:rPr lang="en-GB" dirty="0"/>
              <a:t>Introduction</a:t>
            </a:r>
          </a:p>
        </p:txBody>
      </p:sp>
      <p:sp>
        <p:nvSpPr>
          <p:cNvPr id="296" name="Benchmarks for competitive policy design">
            <a:extLst>
              <a:ext uri="{FF2B5EF4-FFF2-40B4-BE49-F238E27FC236}">
                <a16:creationId xmlns:a16="http://schemas.microsoft.com/office/drawing/2014/main" id="{CCB2626D-4CF0-E223-F877-884F28712B67}"/>
              </a:ext>
            </a:extLst>
          </p:cNvPr>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GB" dirty="0"/>
              <a:t>What is Wasserstein distributionally robust opt.?</a:t>
            </a:r>
          </a:p>
        </p:txBody>
      </p:sp>
      <p:sp>
        <p:nvSpPr>
          <p:cNvPr id="297" name="4">
            <a:extLst>
              <a:ext uri="{FF2B5EF4-FFF2-40B4-BE49-F238E27FC236}">
                <a16:creationId xmlns:a16="http://schemas.microsoft.com/office/drawing/2014/main" id="{72CE0394-53A0-8905-545F-A384088AD375}"/>
              </a:ext>
            </a:extLst>
          </p:cNvPr>
          <p:cNvSpPr txBox="1">
            <a:spLocks noGrp="1"/>
          </p:cNvSpPr>
          <p:nvPr>
            <p:ph type="sldNum" sz="quarter" idx="4294967295"/>
          </p:nvPr>
        </p:nvSpPr>
        <p:spPr>
          <a:xfrm>
            <a:off x="12070335" y="13076008"/>
            <a:ext cx="230832" cy="37959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GB" dirty="0"/>
              <a:t>5</a:t>
            </a:r>
          </a:p>
        </p:txBody>
      </p:sp>
      <p:sp>
        <p:nvSpPr>
          <p:cNvPr id="304" name="How can we define the clairvoyant optimal policy?">
            <a:extLst>
              <a:ext uri="{FF2B5EF4-FFF2-40B4-BE49-F238E27FC236}">
                <a16:creationId xmlns:a16="http://schemas.microsoft.com/office/drawing/2014/main" id="{D87E0B2D-BE8A-8C4F-3930-3994EB9F2A7D}"/>
              </a:ext>
            </a:extLst>
          </p:cNvPr>
          <p:cNvSpPr txBox="1">
            <a:spLocks noGrp="1"/>
          </p:cNvSpPr>
          <p:nvPr>
            <p:ph type="body" idx="1"/>
          </p:nvPr>
        </p:nvSpPr>
        <p:spPr>
          <a:xfrm>
            <a:off x="1200251" y="4419247"/>
            <a:ext cx="21971000" cy="1206087"/>
          </a:xfrm>
          <a:prstGeom prst="rect">
            <a:avLst/>
          </a:prstGeom>
        </p:spPr>
        <p:txBody>
          <a:bodyPr>
            <a:normAutofit fontScale="92500" lnSpcReduction="20000"/>
          </a:bodyPr>
          <a:lstStyle/>
          <a:p>
            <a:pPr marL="0" indent="0">
              <a:buNone/>
              <a:defRPr sz="3600"/>
            </a:pPr>
            <a:r>
              <a:rPr lang="en-GB" dirty="0"/>
              <a:t>Wasserstein distance:</a:t>
            </a:r>
            <a:br>
              <a:rPr lang="en-GB" dirty="0"/>
            </a:br>
            <a:br>
              <a:rPr lang="en-GB" dirty="0"/>
            </a:br>
            <a:endParaRPr lang="en-GB" dirty="0"/>
          </a:p>
        </p:txBody>
      </p:sp>
      <p:sp>
        <p:nvSpPr>
          <p:cNvPr id="2" name="CasellaDiTesto 1">
            <a:extLst>
              <a:ext uri="{FF2B5EF4-FFF2-40B4-BE49-F238E27FC236}">
                <a16:creationId xmlns:a16="http://schemas.microsoft.com/office/drawing/2014/main" id="{B995F107-C44D-11A7-02D2-8FB6D0DB4178}"/>
              </a:ext>
            </a:extLst>
          </p:cNvPr>
          <p:cNvSpPr txBox="1"/>
          <p:nvPr/>
        </p:nvSpPr>
        <p:spPr>
          <a:xfrm>
            <a:off x="2033504" y="4409190"/>
            <a:ext cx="102657"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endParaRPr kumimoji="0" lang="en-GB" sz="2400" b="0" i="0" u="none" strike="noStrike" cap="none" spc="0" normalizeH="0" baseline="0" dirty="0">
              <a:ln>
                <a:noFill/>
              </a:ln>
              <a:solidFill>
                <a:srgbClr val="5E5E5E"/>
              </a:solidFill>
              <a:effectLst/>
              <a:uFillTx/>
              <a:latin typeface="+mn-lt"/>
              <a:ea typeface="+mn-ea"/>
              <a:cs typeface="+mn-cs"/>
              <a:sym typeface="Helvetica Neue"/>
            </a:endParaRPr>
          </a:p>
        </p:txBody>
      </p:sp>
      <p:pic>
        <p:nvPicPr>
          <p:cNvPr id="3" name="Immagine 2">
            <a:extLst>
              <a:ext uri="{FF2B5EF4-FFF2-40B4-BE49-F238E27FC236}">
                <a16:creationId xmlns:a16="http://schemas.microsoft.com/office/drawing/2014/main" id="{88E3D88A-AC9A-A011-125D-2FE33843E4DB}"/>
              </a:ext>
            </a:extLst>
          </p:cNvPr>
          <p:cNvPicPr>
            <a:picLocks noChangeAspect="1"/>
          </p:cNvPicPr>
          <p:nvPr/>
        </p:nvPicPr>
        <p:blipFill>
          <a:blip r:embed="rId5"/>
          <a:stretch>
            <a:fillRect/>
          </a:stretch>
        </p:blipFill>
        <p:spPr>
          <a:xfrm>
            <a:off x="6020675" y="3901879"/>
            <a:ext cx="9278876" cy="1242151"/>
          </a:xfrm>
          <a:prstGeom prst="rect">
            <a:avLst/>
          </a:prstGeom>
        </p:spPr>
      </p:pic>
      <p:pic>
        <p:nvPicPr>
          <p:cNvPr id="4" name="Immagine 3">
            <a:extLst>
              <a:ext uri="{FF2B5EF4-FFF2-40B4-BE49-F238E27FC236}">
                <a16:creationId xmlns:a16="http://schemas.microsoft.com/office/drawing/2014/main" id="{88B5A2D6-CBB6-6185-7CDF-D7352C3E8B7B}"/>
              </a:ext>
            </a:extLst>
          </p:cNvPr>
          <p:cNvPicPr>
            <a:picLocks noChangeAspect="1"/>
          </p:cNvPicPr>
          <p:nvPr/>
        </p:nvPicPr>
        <p:blipFill>
          <a:blip r:embed="rId6"/>
          <a:stretch>
            <a:fillRect/>
          </a:stretch>
        </p:blipFill>
        <p:spPr>
          <a:xfrm>
            <a:off x="16996156" y="3901879"/>
            <a:ext cx="4484739" cy="4656788"/>
          </a:xfrm>
          <a:prstGeom prst="rect">
            <a:avLst/>
          </a:prstGeom>
        </p:spPr>
      </p:pic>
      <p:pic>
        <p:nvPicPr>
          <p:cNvPr id="7" name="Immagine 6">
            <a:extLst>
              <a:ext uri="{FF2B5EF4-FFF2-40B4-BE49-F238E27FC236}">
                <a16:creationId xmlns:a16="http://schemas.microsoft.com/office/drawing/2014/main" id="{5FB4D3FD-ACE0-6A49-EE83-D041FF80E18F}"/>
              </a:ext>
            </a:extLst>
          </p:cNvPr>
          <p:cNvPicPr>
            <a:picLocks noChangeAspect="1"/>
          </p:cNvPicPr>
          <p:nvPr/>
        </p:nvPicPr>
        <p:blipFill>
          <a:blip r:embed="rId7"/>
          <a:stretch>
            <a:fillRect/>
          </a:stretch>
        </p:blipFill>
        <p:spPr>
          <a:xfrm>
            <a:off x="18716988" y="3470217"/>
            <a:ext cx="292100" cy="368300"/>
          </a:xfrm>
          <a:prstGeom prst="rect">
            <a:avLst/>
          </a:prstGeom>
        </p:spPr>
      </p:pic>
      <p:pic>
        <p:nvPicPr>
          <p:cNvPr id="8" name="Immagine 7">
            <a:extLst>
              <a:ext uri="{FF2B5EF4-FFF2-40B4-BE49-F238E27FC236}">
                <a16:creationId xmlns:a16="http://schemas.microsoft.com/office/drawing/2014/main" id="{7B7B78A7-07FF-E6B6-C97A-40763501B814}"/>
              </a:ext>
            </a:extLst>
          </p:cNvPr>
          <p:cNvPicPr>
            <a:picLocks noChangeAspect="1"/>
          </p:cNvPicPr>
          <p:nvPr/>
        </p:nvPicPr>
        <p:blipFill>
          <a:blip r:embed="rId8"/>
          <a:stretch>
            <a:fillRect/>
          </a:stretch>
        </p:blipFill>
        <p:spPr>
          <a:xfrm>
            <a:off x="21480895" y="6711950"/>
            <a:ext cx="241300" cy="292100"/>
          </a:xfrm>
          <a:prstGeom prst="rect">
            <a:avLst/>
          </a:prstGeom>
        </p:spPr>
      </p:pic>
      <p:pic>
        <p:nvPicPr>
          <p:cNvPr id="9" name="Immagine 8">
            <a:extLst>
              <a:ext uri="{FF2B5EF4-FFF2-40B4-BE49-F238E27FC236}">
                <a16:creationId xmlns:a16="http://schemas.microsoft.com/office/drawing/2014/main" id="{E88B8F15-C989-938B-B51F-2C22DED3B1A8}"/>
              </a:ext>
            </a:extLst>
          </p:cNvPr>
          <p:cNvPicPr>
            <a:picLocks noChangeAspect="1"/>
          </p:cNvPicPr>
          <p:nvPr/>
        </p:nvPicPr>
        <p:blipFill>
          <a:blip r:embed="rId9"/>
          <a:stretch>
            <a:fillRect/>
          </a:stretch>
        </p:blipFill>
        <p:spPr>
          <a:xfrm>
            <a:off x="18964739" y="4709166"/>
            <a:ext cx="203200" cy="381000"/>
          </a:xfrm>
          <a:prstGeom prst="rect">
            <a:avLst/>
          </a:prstGeom>
        </p:spPr>
      </p:pic>
      <p:pic>
        <p:nvPicPr>
          <p:cNvPr id="10" name="Immagine 9">
            <a:extLst>
              <a:ext uri="{FF2B5EF4-FFF2-40B4-BE49-F238E27FC236}">
                <a16:creationId xmlns:a16="http://schemas.microsoft.com/office/drawing/2014/main" id="{856746CA-FE05-94F2-016F-0A055A5F0AD9}"/>
              </a:ext>
            </a:extLst>
          </p:cNvPr>
          <p:cNvPicPr>
            <a:picLocks noChangeAspect="1"/>
          </p:cNvPicPr>
          <p:nvPr/>
        </p:nvPicPr>
        <p:blipFill>
          <a:blip r:embed="rId10"/>
          <a:stretch>
            <a:fillRect/>
          </a:stretch>
        </p:blipFill>
        <p:spPr>
          <a:xfrm>
            <a:off x="20383500" y="6280150"/>
            <a:ext cx="304800" cy="431800"/>
          </a:xfrm>
          <a:prstGeom prst="rect">
            <a:avLst/>
          </a:prstGeom>
        </p:spPr>
      </p:pic>
      <p:pic>
        <p:nvPicPr>
          <p:cNvPr id="11" name="Immagine 10">
            <a:extLst>
              <a:ext uri="{FF2B5EF4-FFF2-40B4-BE49-F238E27FC236}">
                <a16:creationId xmlns:a16="http://schemas.microsoft.com/office/drawing/2014/main" id="{CAA771E0-8646-89E7-6717-0CBFB6ED3F7A}"/>
              </a:ext>
            </a:extLst>
          </p:cNvPr>
          <p:cNvPicPr>
            <a:picLocks noChangeAspect="1"/>
          </p:cNvPicPr>
          <p:nvPr/>
        </p:nvPicPr>
        <p:blipFill>
          <a:blip r:embed="rId11"/>
          <a:stretch>
            <a:fillRect/>
          </a:stretch>
        </p:blipFill>
        <p:spPr>
          <a:xfrm>
            <a:off x="17442295" y="6267450"/>
            <a:ext cx="1244600" cy="444500"/>
          </a:xfrm>
          <a:prstGeom prst="rect">
            <a:avLst/>
          </a:prstGeom>
        </p:spPr>
      </p:pic>
      <p:grpSp>
        <p:nvGrpSpPr>
          <p:cNvPr id="22" name="Gruppo 21">
            <a:extLst>
              <a:ext uri="{FF2B5EF4-FFF2-40B4-BE49-F238E27FC236}">
                <a16:creationId xmlns:a16="http://schemas.microsoft.com/office/drawing/2014/main" id="{D275A18B-3C2A-9B7B-9E66-94746969C7D6}"/>
              </a:ext>
            </a:extLst>
          </p:cNvPr>
          <p:cNvGrpSpPr/>
          <p:nvPr/>
        </p:nvGrpSpPr>
        <p:grpSpPr>
          <a:xfrm>
            <a:off x="1138238" y="6192182"/>
            <a:ext cx="7418416" cy="595035"/>
            <a:chOff x="1138238" y="6192182"/>
            <a:chExt cx="7418416" cy="595035"/>
          </a:xfrm>
        </p:grpSpPr>
        <p:sp>
          <p:nvSpPr>
            <p:cNvPr id="19" name="Elimina">
              <a:extLst>
                <a:ext uri="{FF2B5EF4-FFF2-40B4-BE49-F238E27FC236}">
                  <a16:creationId xmlns:a16="http://schemas.microsoft.com/office/drawing/2014/main" id="{AB78BE78-0418-614E-FB83-3316750D51A3}"/>
                </a:ext>
              </a:extLst>
            </p:cNvPr>
            <p:cNvSpPr/>
            <p:nvPr/>
          </p:nvSpPr>
          <p:spPr>
            <a:xfrm>
              <a:off x="1138238" y="6249670"/>
              <a:ext cx="508001" cy="508010"/>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6"/>
                    <a:pt x="2881" y="3016"/>
                  </a:cubicBezTo>
                  <a:cubicBezTo>
                    <a:pt x="-961" y="7037"/>
                    <a:pt x="-961" y="13558"/>
                    <a:pt x="2881" y="17579"/>
                  </a:cubicBezTo>
                  <a:cubicBezTo>
                    <a:pt x="6724" y="21600"/>
                    <a:pt x="12954" y="21600"/>
                    <a:pt x="16797" y="17579"/>
                  </a:cubicBezTo>
                  <a:cubicBezTo>
                    <a:pt x="20639" y="13558"/>
                    <a:pt x="20639" y="7037"/>
                    <a:pt x="16797" y="3016"/>
                  </a:cubicBezTo>
                  <a:cubicBezTo>
                    <a:pt x="14875" y="1006"/>
                    <a:pt x="12357" y="0"/>
                    <a:pt x="9839" y="0"/>
                  </a:cubicBezTo>
                  <a:close/>
                  <a:moveTo>
                    <a:pt x="6165" y="4684"/>
                  </a:moveTo>
                  <a:cubicBezTo>
                    <a:pt x="6180" y="4684"/>
                    <a:pt x="6194" y="4690"/>
                    <a:pt x="6205" y="4702"/>
                  </a:cubicBezTo>
                  <a:lnTo>
                    <a:pt x="9799" y="8462"/>
                  </a:lnTo>
                  <a:cubicBezTo>
                    <a:pt x="9822" y="8486"/>
                    <a:pt x="9858" y="8486"/>
                    <a:pt x="9881" y="8462"/>
                  </a:cubicBezTo>
                  <a:lnTo>
                    <a:pt x="13474" y="4702"/>
                  </a:lnTo>
                  <a:cubicBezTo>
                    <a:pt x="13497" y="4678"/>
                    <a:pt x="13533" y="4678"/>
                    <a:pt x="13556" y="4702"/>
                  </a:cubicBezTo>
                  <a:lnTo>
                    <a:pt x="15186" y="6408"/>
                  </a:lnTo>
                  <a:cubicBezTo>
                    <a:pt x="15209" y="6432"/>
                    <a:pt x="15209" y="6471"/>
                    <a:pt x="15186" y="6495"/>
                  </a:cubicBezTo>
                  <a:lnTo>
                    <a:pt x="11593" y="10254"/>
                  </a:lnTo>
                  <a:cubicBezTo>
                    <a:pt x="11570" y="10278"/>
                    <a:pt x="11570" y="10317"/>
                    <a:pt x="11593" y="10341"/>
                  </a:cubicBezTo>
                  <a:lnTo>
                    <a:pt x="15186" y="14100"/>
                  </a:lnTo>
                  <a:cubicBezTo>
                    <a:pt x="15209" y="14124"/>
                    <a:pt x="15209" y="14162"/>
                    <a:pt x="15186" y="14186"/>
                  </a:cubicBezTo>
                  <a:lnTo>
                    <a:pt x="13556" y="15892"/>
                  </a:lnTo>
                  <a:cubicBezTo>
                    <a:pt x="13533" y="15916"/>
                    <a:pt x="13497" y="15916"/>
                    <a:pt x="13474" y="15892"/>
                  </a:cubicBezTo>
                  <a:lnTo>
                    <a:pt x="9881" y="12133"/>
                  </a:lnTo>
                  <a:cubicBezTo>
                    <a:pt x="9858" y="12109"/>
                    <a:pt x="9822" y="12109"/>
                    <a:pt x="9799" y="12133"/>
                  </a:cubicBezTo>
                  <a:lnTo>
                    <a:pt x="6205" y="15892"/>
                  </a:lnTo>
                  <a:cubicBezTo>
                    <a:pt x="6183" y="15916"/>
                    <a:pt x="6147" y="15916"/>
                    <a:pt x="6124" y="15892"/>
                  </a:cubicBezTo>
                  <a:lnTo>
                    <a:pt x="4493" y="14186"/>
                  </a:lnTo>
                  <a:cubicBezTo>
                    <a:pt x="4471" y="14162"/>
                    <a:pt x="4471" y="14124"/>
                    <a:pt x="4493" y="14100"/>
                  </a:cubicBezTo>
                  <a:lnTo>
                    <a:pt x="8085" y="10341"/>
                  </a:lnTo>
                  <a:cubicBezTo>
                    <a:pt x="8108" y="10317"/>
                    <a:pt x="8108" y="10278"/>
                    <a:pt x="8085" y="10254"/>
                  </a:cubicBezTo>
                  <a:lnTo>
                    <a:pt x="4493" y="6495"/>
                  </a:lnTo>
                  <a:cubicBezTo>
                    <a:pt x="4471" y="6471"/>
                    <a:pt x="4471" y="6432"/>
                    <a:pt x="4493" y="6408"/>
                  </a:cubicBezTo>
                  <a:lnTo>
                    <a:pt x="6124" y="4702"/>
                  </a:lnTo>
                  <a:cubicBezTo>
                    <a:pt x="6135" y="4690"/>
                    <a:pt x="6151" y="4684"/>
                    <a:pt x="6165" y="4684"/>
                  </a:cubicBezTo>
                  <a:close/>
                </a:path>
              </a:pathLst>
            </a:custGeom>
            <a:solidFill>
              <a:srgbClr val="ED220D"/>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0" name="Current decision influences future rewards……">
              <a:extLst>
                <a:ext uri="{FF2B5EF4-FFF2-40B4-BE49-F238E27FC236}">
                  <a16:creationId xmlns:a16="http://schemas.microsoft.com/office/drawing/2014/main" id="{6D1CEE90-0B13-C2B1-3518-CAA579C14C9E}"/>
                </a:ext>
              </a:extLst>
            </p:cNvPr>
            <p:cNvSpPr txBox="1"/>
            <p:nvPr/>
          </p:nvSpPr>
          <p:spPr>
            <a:xfrm flipH="1">
              <a:off x="1206500" y="6192182"/>
              <a:ext cx="7350154" cy="5950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lgn="l">
                <a:defRPr sz="3600">
                  <a:solidFill>
                    <a:srgbClr val="000000"/>
                  </a:solidFill>
                </a:defRPr>
              </a:pPr>
              <a:r>
                <a:rPr lang="it-IT" sz="3200" dirty="0"/>
                <a:t>     </a:t>
              </a:r>
              <a:r>
                <a:rPr lang="it-IT" sz="3200" dirty="0" err="1"/>
                <a:t>Very</a:t>
              </a:r>
              <a:r>
                <a:rPr lang="it-IT" sz="3200" dirty="0"/>
                <a:t> hard to compute…</a:t>
              </a:r>
              <a:endParaRPr sz="3200" dirty="0"/>
            </a:p>
          </p:txBody>
        </p:sp>
      </p:grpSp>
      <p:grpSp>
        <p:nvGrpSpPr>
          <p:cNvPr id="24" name="Gruppo 23">
            <a:extLst>
              <a:ext uri="{FF2B5EF4-FFF2-40B4-BE49-F238E27FC236}">
                <a16:creationId xmlns:a16="http://schemas.microsoft.com/office/drawing/2014/main" id="{2BA5FF03-68FB-DE37-62E4-EE92E01FD942}"/>
              </a:ext>
            </a:extLst>
          </p:cNvPr>
          <p:cNvGrpSpPr/>
          <p:nvPr/>
        </p:nvGrpSpPr>
        <p:grpSpPr>
          <a:xfrm>
            <a:off x="1138237" y="6192181"/>
            <a:ext cx="16304057" cy="595035"/>
            <a:chOff x="1138237" y="6192181"/>
            <a:chExt cx="16304057" cy="595035"/>
          </a:xfrm>
        </p:grpSpPr>
        <p:sp>
          <p:nvSpPr>
            <p:cNvPr id="17" name="Approvato">
              <a:extLst>
                <a:ext uri="{FF2B5EF4-FFF2-40B4-BE49-F238E27FC236}">
                  <a16:creationId xmlns:a16="http://schemas.microsoft.com/office/drawing/2014/main" id="{88C96709-5123-99D7-6E44-C3A48DF882C6}"/>
                </a:ext>
              </a:extLst>
            </p:cNvPr>
            <p:cNvSpPr/>
            <p:nvPr/>
          </p:nvSpPr>
          <p:spPr>
            <a:xfrm>
              <a:off x="1138237" y="6264447"/>
              <a:ext cx="508001" cy="508001"/>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cubicBezTo>
                    <a:pt x="4834" y="0"/>
                    <a:pt x="0" y="4836"/>
                    <a:pt x="0" y="10801"/>
                  </a:cubicBezTo>
                  <a:cubicBezTo>
                    <a:pt x="0" y="16765"/>
                    <a:pt x="4835" y="21600"/>
                    <a:pt x="10799" y="21600"/>
                  </a:cubicBezTo>
                  <a:cubicBezTo>
                    <a:pt x="16764" y="21600"/>
                    <a:pt x="21600" y="16765"/>
                    <a:pt x="21600" y="10801"/>
                  </a:cubicBezTo>
                  <a:cubicBezTo>
                    <a:pt x="21600" y="4836"/>
                    <a:pt x="16764" y="0"/>
                    <a:pt x="10799" y="0"/>
                  </a:cubicBezTo>
                  <a:close/>
                  <a:moveTo>
                    <a:pt x="16449" y="5521"/>
                  </a:moveTo>
                  <a:cubicBezTo>
                    <a:pt x="16477" y="5521"/>
                    <a:pt x="16505" y="5532"/>
                    <a:pt x="16527" y="5553"/>
                  </a:cubicBezTo>
                  <a:lnTo>
                    <a:pt x="18129" y="7155"/>
                  </a:lnTo>
                  <a:cubicBezTo>
                    <a:pt x="18171" y="7198"/>
                    <a:pt x="18171" y="7268"/>
                    <a:pt x="18129" y="7311"/>
                  </a:cubicBezTo>
                  <a:lnTo>
                    <a:pt x="8340" y="17100"/>
                  </a:lnTo>
                  <a:cubicBezTo>
                    <a:pt x="8297" y="17142"/>
                    <a:pt x="8227" y="17142"/>
                    <a:pt x="8185" y="17100"/>
                  </a:cubicBezTo>
                  <a:lnTo>
                    <a:pt x="7693" y="16608"/>
                  </a:lnTo>
                  <a:lnTo>
                    <a:pt x="6505" y="15420"/>
                  </a:lnTo>
                  <a:lnTo>
                    <a:pt x="3062" y="11977"/>
                  </a:lnTo>
                  <a:cubicBezTo>
                    <a:pt x="3020" y="11934"/>
                    <a:pt x="3020" y="11866"/>
                    <a:pt x="3062" y="11823"/>
                  </a:cubicBezTo>
                  <a:lnTo>
                    <a:pt x="4664" y="10221"/>
                  </a:lnTo>
                  <a:cubicBezTo>
                    <a:pt x="4707" y="10178"/>
                    <a:pt x="4777" y="10178"/>
                    <a:pt x="4820" y="10221"/>
                  </a:cubicBezTo>
                  <a:lnTo>
                    <a:pt x="8185" y="13586"/>
                  </a:lnTo>
                  <a:cubicBezTo>
                    <a:pt x="8227" y="13629"/>
                    <a:pt x="8297" y="13629"/>
                    <a:pt x="8340" y="13586"/>
                  </a:cubicBezTo>
                  <a:lnTo>
                    <a:pt x="16373" y="5553"/>
                  </a:lnTo>
                  <a:cubicBezTo>
                    <a:pt x="16394" y="5532"/>
                    <a:pt x="16421" y="5521"/>
                    <a:pt x="16449" y="5521"/>
                  </a:cubicBezTo>
                  <a:close/>
                </a:path>
              </a:pathLst>
            </a:custGeom>
            <a:solidFill>
              <a:srgbClr val="60D937"/>
            </a:solidFill>
            <a:ln w="12700">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23" name="Current decision influences future rewards……">
              <a:extLst>
                <a:ext uri="{FF2B5EF4-FFF2-40B4-BE49-F238E27FC236}">
                  <a16:creationId xmlns:a16="http://schemas.microsoft.com/office/drawing/2014/main" id="{524FA400-05CF-C81D-3498-AA32BFF91A7E}"/>
                </a:ext>
              </a:extLst>
            </p:cNvPr>
            <p:cNvSpPr txBox="1"/>
            <p:nvPr/>
          </p:nvSpPr>
          <p:spPr>
            <a:xfrm flipH="1">
              <a:off x="1206498" y="6192181"/>
              <a:ext cx="16235796" cy="5950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lgn="l">
                <a:defRPr sz="3600">
                  <a:solidFill>
                    <a:srgbClr val="000000"/>
                  </a:solidFill>
                </a:defRPr>
              </a:pPr>
              <a:r>
                <a:rPr lang="en-GB" sz="3200" dirty="0"/>
                <a:t>     Very hard to compute…but </a:t>
              </a:r>
              <a:r>
                <a:rPr lang="en-GB" sz="3200" dirty="0">
                  <a:solidFill>
                    <a:srgbClr val="00B050"/>
                  </a:solidFill>
                </a:rPr>
                <a:t>finite</a:t>
              </a:r>
              <a:r>
                <a:rPr lang="en-GB" sz="3200" dirty="0"/>
                <a:t> </a:t>
              </a:r>
              <a:r>
                <a:rPr lang="en-GB" sz="3200" dirty="0">
                  <a:solidFill>
                    <a:srgbClr val="00B050"/>
                  </a:solidFill>
                </a:rPr>
                <a:t>convex </a:t>
              </a:r>
              <a:r>
                <a:rPr lang="en-GB" sz="3200" dirty="0"/>
                <a:t>reformulations for</a:t>
              </a:r>
            </a:p>
          </p:txBody>
        </p:sp>
      </p:grpSp>
      <p:pic>
        <p:nvPicPr>
          <p:cNvPr id="32" name="Immagine 31">
            <a:extLst>
              <a:ext uri="{FF2B5EF4-FFF2-40B4-BE49-F238E27FC236}">
                <a16:creationId xmlns:a16="http://schemas.microsoft.com/office/drawing/2014/main" id="{8BAB6F82-0CBC-0445-20AB-03D83AC4A146}"/>
              </a:ext>
            </a:extLst>
          </p:cNvPr>
          <p:cNvPicPr>
            <a:picLocks noChangeAspect="1"/>
          </p:cNvPicPr>
          <p:nvPr/>
        </p:nvPicPr>
        <p:blipFill>
          <a:blip r:embed="rId12"/>
          <a:stretch>
            <a:fillRect/>
          </a:stretch>
        </p:blipFill>
        <p:spPr>
          <a:xfrm>
            <a:off x="2544236" y="7765553"/>
            <a:ext cx="5105400" cy="838200"/>
          </a:xfrm>
          <a:prstGeom prst="rect">
            <a:avLst/>
          </a:prstGeom>
        </p:spPr>
      </p:pic>
      <p:grpSp>
        <p:nvGrpSpPr>
          <p:cNvPr id="38" name="Gruppo 37">
            <a:extLst>
              <a:ext uri="{FF2B5EF4-FFF2-40B4-BE49-F238E27FC236}">
                <a16:creationId xmlns:a16="http://schemas.microsoft.com/office/drawing/2014/main" id="{9EC77915-1030-00FE-ECE9-F893EE93A25A}"/>
              </a:ext>
            </a:extLst>
          </p:cNvPr>
          <p:cNvGrpSpPr/>
          <p:nvPr/>
        </p:nvGrpSpPr>
        <p:grpSpPr>
          <a:xfrm>
            <a:off x="8338975" y="7708123"/>
            <a:ext cx="6536589" cy="681998"/>
            <a:chOff x="7534303" y="7708123"/>
            <a:chExt cx="6536589" cy="681998"/>
          </a:xfrm>
        </p:grpSpPr>
        <p:sp>
          <p:nvSpPr>
            <p:cNvPr id="36" name="How can we define the clairvoyant optimal policy?">
              <a:extLst>
                <a:ext uri="{FF2B5EF4-FFF2-40B4-BE49-F238E27FC236}">
                  <a16:creationId xmlns:a16="http://schemas.microsoft.com/office/drawing/2014/main" id="{92994261-3CAC-0AB0-D106-67829675565F}"/>
                </a:ext>
              </a:extLst>
            </p:cNvPr>
            <p:cNvSpPr txBox="1">
              <a:spLocks/>
            </p:cNvSpPr>
            <p:nvPr/>
          </p:nvSpPr>
          <p:spPr>
            <a:xfrm>
              <a:off x="7534303" y="7708123"/>
              <a:ext cx="6536589" cy="6819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marL="0" indent="0" hangingPunct="1">
                <a:buNone/>
                <a:defRPr sz="3600"/>
              </a:pPr>
              <a:r>
                <a:rPr lang="it-CH" sz="3200" dirty="0"/>
                <a:t>when      is </a:t>
              </a:r>
              <a:r>
                <a:rPr lang="it-CH" sz="3200" dirty="0">
                  <a:solidFill>
                    <a:srgbClr val="FF0000"/>
                  </a:solidFill>
                </a:rPr>
                <a:t>empirical</a:t>
              </a:r>
              <a:r>
                <a:rPr lang="it-CH" sz="3200" dirty="0"/>
                <a:t> or </a:t>
              </a:r>
              <a:r>
                <a:rPr lang="it-CH" sz="3200" dirty="0">
                  <a:solidFill>
                    <a:srgbClr val="0070C0"/>
                  </a:solidFill>
                </a:rPr>
                <a:t>elliptical</a:t>
              </a:r>
              <a:r>
                <a:rPr lang="it-CH" sz="3200" dirty="0"/>
                <a:t> </a:t>
              </a:r>
            </a:p>
          </p:txBody>
        </p:sp>
        <p:pic>
          <p:nvPicPr>
            <p:cNvPr id="37" name="Immagine 36">
              <a:extLst>
                <a:ext uri="{FF2B5EF4-FFF2-40B4-BE49-F238E27FC236}">
                  <a16:creationId xmlns:a16="http://schemas.microsoft.com/office/drawing/2014/main" id="{48B0FC6A-EFBF-A31E-D2A1-E4F68D3A55D0}"/>
                </a:ext>
              </a:extLst>
            </p:cNvPr>
            <p:cNvPicPr>
              <a:picLocks noChangeAspect="1"/>
            </p:cNvPicPr>
            <p:nvPr/>
          </p:nvPicPr>
          <p:blipFill>
            <a:blip r:embed="rId13"/>
            <a:stretch>
              <a:fillRect/>
            </a:stretch>
          </p:blipFill>
          <p:spPr>
            <a:xfrm>
              <a:off x="8780949" y="7829710"/>
              <a:ext cx="241300" cy="292100"/>
            </a:xfrm>
            <a:prstGeom prst="rect">
              <a:avLst/>
            </a:prstGeom>
          </p:spPr>
        </p:pic>
      </p:grpSp>
      <p:sp>
        <p:nvSpPr>
          <p:cNvPr id="43" name="CasellaDiTesto 42">
            <a:extLst>
              <a:ext uri="{FF2B5EF4-FFF2-40B4-BE49-F238E27FC236}">
                <a16:creationId xmlns:a16="http://schemas.microsoft.com/office/drawing/2014/main" id="{75AFC80D-DAFC-FEA7-9FF3-AA5BC1BC85B5}"/>
              </a:ext>
            </a:extLst>
          </p:cNvPr>
          <p:cNvSpPr txBox="1"/>
          <p:nvPr/>
        </p:nvSpPr>
        <p:spPr>
          <a:xfrm>
            <a:off x="29264890" y="5195020"/>
            <a:ext cx="102657"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endParaRPr kumimoji="0" lang="en-GB" sz="2400" b="0" i="0" u="none" strike="noStrike" cap="none" spc="0" normalizeH="0" baseline="0">
              <a:ln>
                <a:noFill/>
              </a:ln>
              <a:solidFill>
                <a:srgbClr val="5E5E5E"/>
              </a:solidFill>
              <a:effectLst/>
              <a:uFillTx/>
              <a:latin typeface="+mn-lt"/>
              <a:ea typeface="+mn-ea"/>
              <a:cs typeface="+mn-cs"/>
              <a:sym typeface="Helvetica Neue"/>
            </a:endParaRPr>
          </a:p>
        </p:txBody>
      </p:sp>
      <p:sp>
        <p:nvSpPr>
          <p:cNvPr id="46" name="Approvato">
            <a:extLst>
              <a:ext uri="{FF2B5EF4-FFF2-40B4-BE49-F238E27FC236}">
                <a16:creationId xmlns:a16="http://schemas.microsoft.com/office/drawing/2014/main" id="{D24858FD-8818-54E6-3B69-348C5EF79CDD}"/>
              </a:ext>
            </a:extLst>
          </p:cNvPr>
          <p:cNvSpPr/>
          <p:nvPr/>
        </p:nvSpPr>
        <p:spPr>
          <a:xfrm>
            <a:off x="1106589" y="10693930"/>
            <a:ext cx="508001" cy="508001"/>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cubicBezTo>
                  <a:pt x="4834" y="0"/>
                  <a:pt x="0" y="4836"/>
                  <a:pt x="0" y="10801"/>
                </a:cubicBezTo>
                <a:cubicBezTo>
                  <a:pt x="0" y="16765"/>
                  <a:pt x="4835" y="21600"/>
                  <a:pt x="10799" y="21600"/>
                </a:cubicBezTo>
                <a:cubicBezTo>
                  <a:pt x="16764" y="21600"/>
                  <a:pt x="21600" y="16765"/>
                  <a:pt x="21600" y="10801"/>
                </a:cubicBezTo>
                <a:cubicBezTo>
                  <a:pt x="21600" y="4836"/>
                  <a:pt x="16764" y="0"/>
                  <a:pt x="10799" y="0"/>
                </a:cubicBezTo>
                <a:close/>
                <a:moveTo>
                  <a:pt x="16449" y="5521"/>
                </a:moveTo>
                <a:cubicBezTo>
                  <a:pt x="16477" y="5521"/>
                  <a:pt x="16505" y="5532"/>
                  <a:pt x="16527" y="5553"/>
                </a:cubicBezTo>
                <a:lnTo>
                  <a:pt x="18129" y="7155"/>
                </a:lnTo>
                <a:cubicBezTo>
                  <a:pt x="18171" y="7198"/>
                  <a:pt x="18171" y="7268"/>
                  <a:pt x="18129" y="7311"/>
                </a:cubicBezTo>
                <a:lnTo>
                  <a:pt x="8340" y="17100"/>
                </a:lnTo>
                <a:cubicBezTo>
                  <a:pt x="8297" y="17142"/>
                  <a:pt x="8227" y="17142"/>
                  <a:pt x="8185" y="17100"/>
                </a:cubicBezTo>
                <a:lnTo>
                  <a:pt x="7693" y="16608"/>
                </a:lnTo>
                <a:lnTo>
                  <a:pt x="6505" y="15420"/>
                </a:lnTo>
                <a:lnTo>
                  <a:pt x="3062" y="11977"/>
                </a:lnTo>
                <a:cubicBezTo>
                  <a:pt x="3020" y="11934"/>
                  <a:pt x="3020" y="11866"/>
                  <a:pt x="3062" y="11823"/>
                </a:cubicBezTo>
                <a:lnTo>
                  <a:pt x="4664" y="10221"/>
                </a:lnTo>
                <a:cubicBezTo>
                  <a:pt x="4707" y="10178"/>
                  <a:pt x="4777" y="10178"/>
                  <a:pt x="4820" y="10221"/>
                </a:cubicBezTo>
                <a:lnTo>
                  <a:pt x="8185" y="13586"/>
                </a:lnTo>
                <a:cubicBezTo>
                  <a:pt x="8227" y="13629"/>
                  <a:pt x="8297" y="13629"/>
                  <a:pt x="8340" y="13586"/>
                </a:cubicBezTo>
                <a:lnTo>
                  <a:pt x="16373" y="5553"/>
                </a:lnTo>
                <a:cubicBezTo>
                  <a:pt x="16394" y="5532"/>
                  <a:pt x="16421" y="5521"/>
                  <a:pt x="16449" y="5521"/>
                </a:cubicBezTo>
                <a:close/>
              </a:path>
            </a:pathLst>
          </a:custGeom>
          <a:solidFill>
            <a:srgbClr val="60D937"/>
          </a:solidFill>
          <a:ln w="12700">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47" name="Current decision influences future rewards……">
            <a:extLst>
              <a:ext uri="{FF2B5EF4-FFF2-40B4-BE49-F238E27FC236}">
                <a16:creationId xmlns:a16="http://schemas.microsoft.com/office/drawing/2014/main" id="{2F905E12-5934-9280-FDCC-C970C22E01D0}"/>
              </a:ext>
            </a:extLst>
          </p:cNvPr>
          <p:cNvSpPr txBox="1"/>
          <p:nvPr/>
        </p:nvSpPr>
        <p:spPr>
          <a:xfrm flipH="1">
            <a:off x="1709023" y="10650412"/>
            <a:ext cx="16235796" cy="5950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lgn="l">
              <a:defRPr sz="3600">
                <a:solidFill>
                  <a:srgbClr val="000000"/>
                </a:solidFill>
              </a:defRPr>
            </a:pPr>
            <a:r>
              <a:rPr lang="en-GB" sz="3200" dirty="0">
                <a:solidFill>
                  <a:srgbClr val="FF0000"/>
                </a:solidFill>
              </a:rPr>
              <a:t>Out-of-samples </a:t>
            </a:r>
            <a:r>
              <a:rPr lang="en-GB" sz="3200" dirty="0">
                <a:solidFill>
                  <a:schemeClr val="bg2">
                    <a:lumMod val="10000"/>
                  </a:schemeClr>
                </a:solidFill>
              </a:rPr>
              <a:t>performance</a:t>
            </a:r>
            <a:r>
              <a:rPr lang="en-GB" sz="3200" dirty="0">
                <a:solidFill>
                  <a:srgbClr val="FF0000"/>
                </a:solidFill>
              </a:rPr>
              <a:t> </a:t>
            </a:r>
            <a:r>
              <a:rPr lang="en-GB" sz="3200" dirty="0">
                <a:solidFill>
                  <a:schemeClr val="bg2">
                    <a:lumMod val="10000"/>
                  </a:schemeClr>
                </a:solidFill>
              </a:rPr>
              <a:t>guarantees</a:t>
            </a:r>
            <a:r>
              <a:rPr lang="en-GB" sz="3200" dirty="0"/>
              <a:t>:</a:t>
            </a:r>
          </a:p>
        </p:txBody>
      </p:sp>
      <p:sp>
        <p:nvSpPr>
          <p:cNvPr id="49" name="Linea">
            <a:extLst>
              <a:ext uri="{FF2B5EF4-FFF2-40B4-BE49-F238E27FC236}">
                <a16:creationId xmlns:a16="http://schemas.microsoft.com/office/drawing/2014/main" id="{F88EF1CF-A299-44A0-D90E-7B20CCC18480}"/>
              </a:ext>
            </a:extLst>
          </p:cNvPr>
          <p:cNvSpPr/>
          <p:nvPr/>
        </p:nvSpPr>
        <p:spPr>
          <a:xfrm>
            <a:off x="12655955" y="10947928"/>
            <a:ext cx="1536701" cy="1"/>
          </a:xfrm>
          <a:prstGeom prst="line">
            <a:avLst/>
          </a:prstGeom>
          <a:ln w="25400">
            <a:solidFill>
              <a:srgbClr val="000000"/>
            </a:solidFill>
            <a:miter lim="400000"/>
            <a:tailEnd type="stealth"/>
          </a:ln>
        </p:spPr>
        <p:txBody>
          <a:bodyPr lIns="50800" tIns="50800" rIns="50800" bIns="50800" anchor="ctr"/>
          <a:lstStyle/>
          <a:p>
            <a:endParaRPr/>
          </a:p>
        </p:txBody>
      </p:sp>
      <p:pic>
        <p:nvPicPr>
          <p:cNvPr id="50" name="Immagine 49">
            <a:extLst>
              <a:ext uri="{FF2B5EF4-FFF2-40B4-BE49-F238E27FC236}">
                <a16:creationId xmlns:a16="http://schemas.microsoft.com/office/drawing/2014/main" id="{483E4657-57F6-6E82-8857-F489BDED2E32}"/>
              </a:ext>
            </a:extLst>
          </p:cNvPr>
          <p:cNvPicPr>
            <a:picLocks noChangeAspect="1"/>
          </p:cNvPicPr>
          <p:nvPr/>
        </p:nvPicPr>
        <p:blipFill>
          <a:blip r:embed="rId14"/>
          <a:stretch>
            <a:fillRect/>
          </a:stretch>
        </p:blipFill>
        <p:spPr>
          <a:xfrm>
            <a:off x="9694081" y="10611377"/>
            <a:ext cx="2376254" cy="673102"/>
          </a:xfrm>
          <a:prstGeom prst="rect">
            <a:avLst/>
          </a:prstGeom>
        </p:spPr>
      </p:pic>
      <p:pic>
        <p:nvPicPr>
          <p:cNvPr id="51" name="Immagine 50">
            <a:extLst>
              <a:ext uri="{FF2B5EF4-FFF2-40B4-BE49-F238E27FC236}">
                <a16:creationId xmlns:a16="http://schemas.microsoft.com/office/drawing/2014/main" id="{FA0CF858-2781-E686-9285-DD8FE4E974CB}"/>
              </a:ext>
            </a:extLst>
          </p:cNvPr>
          <p:cNvPicPr>
            <a:picLocks noChangeAspect="1"/>
          </p:cNvPicPr>
          <p:nvPr/>
        </p:nvPicPr>
        <p:blipFill>
          <a:blip r:embed="rId15"/>
          <a:stretch>
            <a:fillRect/>
          </a:stretch>
        </p:blipFill>
        <p:spPr>
          <a:xfrm>
            <a:off x="14778276" y="10769238"/>
            <a:ext cx="7772400" cy="686088"/>
          </a:xfrm>
          <a:prstGeom prst="rect">
            <a:avLst/>
          </a:prstGeom>
        </p:spPr>
      </p:pic>
      <p:sp>
        <p:nvSpPr>
          <p:cNvPr id="52" name="CasellaDiTesto 51">
            <a:extLst>
              <a:ext uri="{FF2B5EF4-FFF2-40B4-BE49-F238E27FC236}">
                <a16:creationId xmlns:a16="http://schemas.microsoft.com/office/drawing/2014/main" id="{3D6991E0-3E57-72BF-FA14-77A6E57162D4}"/>
              </a:ext>
            </a:extLst>
          </p:cNvPr>
          <p:cNvSpPr txBox="1"/>
          <p:nvPr/>
        </p:nvSpPr>
        <p:spPr>
          <a:xfrm>
            <a:off x="15113063" y="10010618"/>
            <a:ext cx="1208665"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GB" sz="2400" b="0" i="0" u="none" strike="noStrike" cap="none" spc="0" normalizeH="0" baseline="0" dirty="0">
                <a:ln>
                  <a:noFill/>
                </a:ln>
                <a:solidFill>
                  <a:srgbClr val="FF0000"/>
                </a:solidFill>
                <a:effectLst/>
                <a:uFillTx/>
                <a:latin typeface="+mn-lt"/>
                <a:ea typeface="+mn-ea"/>
                <a:cs typeface="+mn-cs"/>
                <a:sym typeface="Helvetica Neue"/>
              </a:rPr>
              <a:t>true risk</a:t>
            </a:r>
          </a:p>
        </p:txBody>
      </p:sp>
      <p:sp>
        <p:nvSpPr>
          <p:cNvPr id="53" name="CasellaDiTesto 52">
            <a:extLst>
              <a:ext uri="{FF2B5EF4-FFF2-40B4-BE49-F238E27FC236}">
                <a16:creationId xmlns:a16="http://schemas.microsoft.com/office/drawing/2014/main" id="{678C3977-F523-2799-3BEF-AFE03652C482}"/>
              </a:ext>
            </a:extLst>
          </p:cNvPr>
          <p:cNvSpPr txBox="1"/>
          <p:nvPr/>
        </p:nvSpPr>
        <p:spPr>
          <a:xfrm>
            <a:off x="18288081" y="10010618"/>
            <a:ext cx="1556516"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GB" sz="2400" b="0" i="0" u="none" strike="noStrike" cap="none" spc="0" normalizeH="0" baseline="0" dirty="0">
                <a:ln>
                  <a:noFill/>
                </a:ln>
                <a:solidFill>
                  <a:srgbClr val="FF0000"/>
                </a:solidFill>
                <a:effectLst/>
                <a:uFillTx/>
                <a:latin typeface="+mn-lt"/>
                <a:ea typeface="+mn-ea"/>
                <a:cs typeface="+mn-cs"/>
                <a:sym typeface="Helvetica Neue"/>
              </a:rPr>
              <a:t>robust risk</a:t>
            </a:r>
          </a:p>
        </p:txBody>
      </p:sp>
      <p:sp>
        <p:nvSpPr>
          <p:cNvPr id="55" name="1Martin, A., Furieri, L., Dörfler, F., Lygeros, J., &amp; Ferrari-Trecate, G. (2022, May). Safe control with minimal regret. In Learning for Dynamics and Control Conference (pp. 726-738). PMLR.">
            <a:extLst>
              <a:ext uri="{FF2B5EF4-FFF2-40B4-BE49-F238E27FC236}">
                <a16:creationId xmlns:a16="http://schemas.microsoft.com/office/drawing/2014/main" id="{918A48DB-9E98-D221-1D51-88794E45540D}"/>
              </a:ext>
            </a:extLst>
          </p:cNvPr>
          <p:cNvSpPr txBox="1"/>
          <p:nvPr/>
        </p:nvSpPr>
        <p:spPr>
          <a:xfrm>
            <a:off x="1212790" y="12488283"/>
            <a:ext cx="21958421" cy="4103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457200">
              <a:defRPr sz="2000">
                <a:solidFill>
                  <a:srgbClr val="222222"/>
                </a:solidFill>
              </a:defRPr>
            </a:pPr>
            <a:r>
              <a:rPr lang="it-CH" sz="2000" dirty="0"/>
              <a:t>Fournier, N., &amp; Guillin, A. (2015). On the rate of convergence in Wasserstein distance of the empirical measure. </a:t>
            </a:r>
            <a:r>
              <a:rPr lang="it-CH" sz="2000" i="1" dirty="0"/>
              <a:t>Probability theory and related fields</a:t>
            </a:r>
            <a:r>
              <a:rPr lang="it-CH" sz="2000" dirty="0"/>
              <a:t>, </a:t>
            </a:r>
            <a:r>
              <a:rPr lang="it-CH" sz="2000" i="1" dirty="0"/>
              <a:t>162</a:t>
            </a:r>
            <a:r>
              <a:rPr lang="it-CH" sz="2000" dirty="0"/>
              <a:t>(3), 707-738.</a:t>
            </a:r>
            <a:endParaRPr lang="it-CH" dirty="0"/>
          </a:p>
        </p:txBody>
      </p:sp>
      <p:sp>
        <p:nvSpPr>
          <p:cNvPr id="56" name="1Martin, A., Furieri, L., Dörfler, F., Lygeros, J., &amp; Ferrari-Trecate, G. (2022, May). Safe control with minimal regret. In Learning for Dynamics and Control Conference (pp. 726-738). PMLR.">
            <a:extLst>
              <a:ext uri="{FF2B5EF4-FFF2-40B4-BE49-F238E27FC236}">
                <a16:creationId xmlns:a16="http://schemas.microsoft.com/office/drawing/2014/main" id="{60607653-8ABD-E874-7471-A53A811AC14C}"/>
              </a:ext>
            </a:extLst>
          </p:cNvPr>
          <p:cNvSpPr txBox="1"/>
          <p:nvPr/>
        </p:nvSpPr>
        <p:spPr>
          <a:xfrm>
            <a:off x="1185647" y="12473514"/>
            <a:ext cx="21958421" cy="4103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457200">
              <a:defRPr sz="2000">
                <a:solidFill>
                  <a:srgbClr val="222222"/>
                </a:solidFill>
              </a:defRPr>
            </a:pPr>
            <a:r>
              <a:rPr lang="it-CH" sz="2000" dirty="0"/>
              <a:t>Taşkesen, B., Shafieezadeh-Abadeh, S., &amp; Kuhn, D. (2023). Semi-discrete optimal transport: Hardness, regularization and numerical solution. </a:t>
            </a:r>
            <a:r>
              <a:rPr lang="it-CH" sz="2000" i="1" dirty="0"/>
              <a:t>Mathematical Programming</a:t>
            </a:r>
            <a:r>
              <a:rPr lang="it-CH" sz="2000" dirty="0"/>
              <a:t>, </a:t>
            </a:r>
            <a:r>
              <a:rPr lang="it-CH" sz="2000" i="1" dirty="0"/>
              <a:t>199</a:t>
            </a:r>
            <a:r>
              <a:rPr lang="it-CH" sz="2000" dirty="0"/>
              <a:t>(1), 1033-1106.</a:t>
            </a:r>
            <a:endParaRPr lang="it-CH" dirty="0"/>
          </a:p>
        </p:txBody>
      </p:sp>
      <p:grpSp>
        <p:nvGrpSpPr>
          <p:cNvPr id="61" name="Gruppo 60">
            <a:extLst>
              <a:ext uri="{FF2B5EF4-FFF2-40B4-BE49-F238E27FC236}">
                <a16:creationId xmlns:a16="http://schemas.microsoft.com/office/drawing/2014/main" id="{DA65795A-E69A-4E62-C9E8-C55800657E65}"/>
              </a:ext>
            </a:extLst>
          </p:cNvPr>
          <p:cNvGrpSpPr/>
          <p:nvPr/>
        </p:nvGrpSpPr>
        <p:grpSpPr>
          <a:xfrm>
            <a:off x="17939677" y="11510522"/>
            <a:ext cx="5846168" cy="753114"/>
            <a:chOff x="9029396" y="5144030"/>
            <a:chExt cx="5846168" cy="1086243"/>
          </a:xfrm>
        </p:grpSpPr>
        <p:sp>
          <p:nvSpPr>
            <p:cNvPr id="63" name="Linea di collegamento">
              <a:extLst>
                <a:ext uri="{FF2B5EF4-FFF2-40B4-BE49-F238E27FC236}">
                  <a16:creationId xmlns:a16="http://schemas.microsoft.com/office/drawing/2014/main" id="{9375ABBF-6BDA-8857-CF25-31237DE4EB63}"/>
                </a:ext>
              </a:extLst>
            </p:cNvPr>
            <p:cNvSpPr/>
            <p:nvPr/>
          </p:nvSpPr>
          <p:spPr>
            <a:xfrm>
              <a:off x="9029396" y="5144030"/>
              <a:ext cx="1397654" cy="682693"/>
            </a:xfrm>
            <a:custGeom>
              <a:avLst/>
              <a:gdLst/>
              <a:ahLst/>
              <a:cxnLst>
                <a:cxn ang="0">
                  <a:pos x="wd2" y="hd2"/>
                </a:cxn>
                <a:cxn ang="5400000">
                  <a:pos x="wd2" y="hd2"/>
                </a:cxn>
                <a:cxn ang="10800000">
                  <a:pos x="wd2" y="hd2"/>
                </a:cxn>
                <a:cxn ang="16200000">
                  <a:pos x="wd2" y="hd2"/>
                </a:cxn>
              </a:cxnLst>
              <a:rect l="0" t="0" r="r" b="b"/>
              <a:pathLst>
                <a:path w="17651" h="21600" extrusionOk="0">
                  <a:moveTo>
                    <a:pt x="17651" y="21600"/>
                  </a:moveTo>
                  <a:cubicBezTo>
                    <a:pt x="864" y="20422"/>
                    <a:pt x="-3949" y="13222"/>
                    <a:pt x="3213" y="0"/>
                  </a:cubicBezTo>
                </a:path>
              </a:pathLst>
            </a:custGeom>
            <a:ln w="25400">
              <a:solidFill>
                <a:srgbClr val="000000"/>
              </a:solidFill>
              <a:miter lim="400000"/>
              <a:headEnd type="stealth"/>
            </a:ln>
          </p:spPr>
          <p:txBody>
            <a:bodyPr/>
            <a:lstStyle/>
            <a:p>
              <a:endParaRPr/>
            </a:p>
          </p:txBody>
        </p:sp>
        <p:sp>
          <p:nvSpPr>
            <p:cNvPr id="256" name="How can we define the clairvoyant optimal policy?">
              <a:extLst>
                <a:ext uri="{FF2B5EF4-FFF2-40B4-BE49-F238E27FC236}">
                  <a16:creationId xmlns:a16="http://schemas.microsoft.com/office/drawing/2014/main" id="{D2A4110C-5F78-F3E1-01AE-CD253D75D923}"/>
                </a:ext>
              </a:extLst>
            </p:cNvPr>
            <p:cNvSpPr txBox="1">
              <a:spLocks/>
            </p:cNvSpPr>
            <p:nvPr/>
          </p:nvSpPr>
          <p:spPr>
            <a:xfrm>
              <a:off x="10660113" y="5579234"/>
              <a:ext cx="4215451" cy="6510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marL="0" indent="0" hangingPunct="1">
                <a:buNone/>
                <a:defRPr sz="3600"/>
              </a:pPr>
              <a:r>
                <a:rPr lang="it-CH" sz="2400" dirty="0"/>
                <a:t>empirical distribution</a:t>
              </a:r>
            </a:p>
          </p:txBody>
        </p:sp>
      </p:grpSp>
    </p:spTree>
    <p:extLst>
      <p:ext uri="{BB962C8B-B14F-4D97-AF65-F5344CB8AC3E}">
        <p14:creationId xmlns:p14="http://schemas.microsoft.com/office/powerpoint/2010/main" val="424409390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5"/>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22"/>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par>
                                <p:cTn id="23" presetID="1" presetClass="exit" presetSubtype="0" fill="hold" grpId="1" nodeType="withEffect">
                                  <p:stCondLst>
                                    <p:cond delay="0"/>
                                  </p:stCondLst>
                                  <p:childTnLst>
                                    <p:set>
                                      <p:cBhvr>
                                        <p:cTn id="24" dur="1" fill="hold">
                                          <p:stCondLst>
                                            <p:cond delay="0"/>
                                          </p:stCondLst>
                                        </p:cTn>
                                        <p:tgtEl>
                                          <p:spTgt spid="56"/>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46" grpId="0" animBg="1"/>
      <p:bldP spid="47" grpId="0" animBg="1"/>
      <p:bldP spid="49" grpId="0" animBg="1"/>
      <p:bldP spid="52" grpId="0"/>
      <p:bldP spid="53" grpId="0"/>
      <p:bldP spid="55" grpId="0" animBg="1"/>
      <p:bldP spid="56" grpId="0" animBg="1"/>
      <p:bldP spid="56"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uppo 31">
            <a:extLst>
              <a:ext uri="{FF2B5EF4-FFF2-40B4-BE49-F238E27FC236}">
                <a16:creationId xmlns:a16="http://schemas.microsoft.com/office/drawing/2014/main" id="{50CE709B-D458-0449-F6E0-033A51B35BC2}"/>
              </a:ext>
            </a:extLst>
          </p:cNvPr>
          <p:cNvGrpSpPr/>
          <p:nvPr/>
        </p:nvGrpSpPr>
        <p:grpSpPr>
          <a:xfrm>
            <a:off x="4425633" y="10173537"/>
            <a:ext cx="6536590" cy="1394597"/>
            <a:chOff x="13914806" y="7208836"/>
            <a:chExt cx="6536590" cy="1394597"/>
          </a:xfrm>
        </p:grpSpPr>
        <p:sp>
          <p:nvSpPr>
            <p:cNvPr id="33" name="How can we define the clairvoyant optimal policy?">
              <a:extLst>
                <a:ext uri="{FF2B5EF4-FFF2-40B4-BE49-F238E27FC236}">
                  <a16:creationId xmlns:a16="http://schemas.microsoft.com/office/drawing/2014/main" id="{E48771B6-A606-378B-E1A8-0BA4B4ED1786}"/>
                </a:ext>
              </a:extLst>
            </p:cNvPr>
            <p:cNvSpPr txBox="1">
              <a:spLocks/>
            </p:cNvSpPr>
            <p:nvPr/>
          </p:nvSpPr>
          <p:spPr>
            <a:xfrm>
              <a:off x="13914807" y="7208836"/>
              <a:ext cx="6536589" cy="6819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marL="0" indent="0" hangingPunct="1">
                <a:buNone/>
                <a:defRPr sz="3600"/>
              </a:pPr>
              <a:r>
                <a:rPr lang="it-CH" sz="2400" dirty="0"/>
                <a:t>         safety constraints satisfaction</a:t>
              </a:r>
            </a:p>
          </p:txBody>
        </p:sp>
        <p:sp>
          <p:nvSpPr>
            <p:cNvPr id="34" name="Approvato">
              <a:extLst>
                <a:ext uri="{FF2B5EF4-FFF2-40B4-BE49-F238E27FC236}">
                  <a16:creationId xmlns:a16="http://schemas.microsoft.com/office/drawing/2014/main" id="{27F58EED-CC51-26B2-1F27-45F99542B82C}"/>
                </a:ext>
              </a:extLst>
            </p:cNvPr>
            <p:cNvSpPr/>
            <p:nvPr/>
          </p:nvSpPr>
          <p:spPr>
            <a:xfrm>
              <a:off x="14075991" y="7208836"/>
              <a:ext cx="456862" cy="456862"/>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cubicBezTo>
                    <a:pt x="4834" y="0"/>
                    <a:pt x="0" y="4836"/>
                    <a:pt x="0" y="10801"/>
                  </a:cubicBezTo>
                  <a:cubicBezTo>
                    <a:pt x="0" y="16765"/>
                    <a:pt x="4835" y="21600"/>
                    <a:pt x="10799" y="21600"/>
                  </a:cubicBezTo>
                  <a:cubicBezTo>
                    <a:pt x="16764" y="21600"/>
                    <a:pt x="21600" y="16765"/>
                    <a:pt x="21600" y="10801"/>
                  </a:cubicBezTo>
                  <a:cubicBezTo>
                    <a:pt x="21600" y="4836"/>
                    <a:pt x="16764" y="0"/>
                    <a:pt x="10799" y="0"/>
                  </a:cubicBezTo>
                  <a:close/>
                  <a:moveTo>
                    <a:pt x="16449" y="5521"/>
                  </a:moveTo>
                  <a:cubicBezTo>
                    <a:pt x="16477" y="5521"/>
                    <a:pt x="16505" y="5532"/>
                    <a:pt x="16527" y="5553"/>
                  </a:cubicBezTo>
                  <a:lnTo>
                    <a:pt x="18129" y="7155"/>
                  </a:lnTo>
                  <a:cubicBezTo>
                    <a:pt x="18171" y="7198"/>
                    <a:pt x="18171" y="7268"/>
                    <a:pt x="18129" y="7311"/>
                  </a:cubicBezTo>
                  <a:lnTo>
                    <a:pt x="8340" y="17100"/>
                  </a:lnTo>
                  <a:cubicBezTo>
                    <a:pt x="8297" y="17142"/>
                    <a:pt x="8227" y="17142"/>
                    <a:pt x="8185" y="17100"/>
                  </a:cubicBezTo>
                  <a:lnTo>
                    <a:pt x="7693" y="16608"/>
                  </a:lnTo>
                  <a:lnTo>
                    <a:pt x="6505" y="15420"/>
                  </a:lnTo>
                  <a:lnTo>
                    <a:pt x="3062" y="11977"/>
                  </a:lnTo>
                  <a:cubicBezTo>
                    <a:pt x="3020" y="11934"/>
                    <a:pt x="3020" y="11866"/>
                    <a:pt x="3062" y="11823"/>
                  </a:cubicBezTo>
                  <a:lnTo>
                    <a:pt x="4664" y="10221"/>
                  </a:lnTo>
                  <a:cubicBezTo>
                    <a:pt x="4707" y="10178"/>
                    <a:pt x="4777" y="10178"/>
                    <a:pt x="4820" y="10221"/>
                  </a:cubicBezTo>
                  <a:lnTo>
                    <a:pt x="8185" y="13586"/>
                  </a:lnTo>
                  <a:cubicBezTo>
                    <a:pt x="8227" y="13629"/>
                    <a:pt x="8297" y="13629"/>
                    <a:pt x="8340" y="13586"/>
                  </a:cubicBezTo>
                  <a:lnTo>
                    <a:pt x="16373" y="5553"/>
                  </a:lnTo>
                  <a:cubicBezTo>
                    <a:pt x="16394" y="5532"/>
                    <a:pt x="16421" y="5521"/>
                    <a:pt x="16449" y="5521"/>
                  </a:cubicBezTo>
                  <a:close/>
                </a:path>
              </a:pathLst>
            </a:custGeom>
            <a:solidFill>
              <a:srgbClr val="60D937"/>
            </a:solidFill>
            <a:ln w="12700" cap="flat">
              <a:noFill/>
              <a:miter lim="400000"/>
            </a:ln>
            <a:effectLst/>
          </p:spPr>
          <p:txBody>
            <a:bodyPr wrap="square" lIns="50800" tIns="50800" rIns="50800" bIns="50800" numCol="1" anchor="ctr">
              <a:noAutofit/>
            </a:bodyP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35" name="How can we define the clairvoyant optimal policy?">
              <a:extLst>
                <a:ext uri="{FF2B5EF4-FFF2-40B4-BE49-F238E27FC236}">
                  <a16:creationId xmlns:a16="http://schemas.microsoft.com/office/drawing/2014/main" id="{93E22EF0-14A0-473A-AD7D-74DA0F1405F0}"/>
                </a:ext>
              </a:extLst>
            </p:cNvPr>
            <p:cNvSpPr txBox="1">
              <a:spLocks/>
            </p:cNvSpPr>
            <p:nvPr/>
          </p:nvSpPr>
          <p:spPr>
            <a:xfrm>
              <a:off x="13914806" y="7921435"/>
              <a:ext cx="6536589" cy="6819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marL="0" indent="0" hangingPunct="1">
                <a:buNone/>
                <a:defRPr sz="3600"/>
              </a:pPr>
              <a:r>
                <a:rPr lang="it-CH" sz="2400" dirty="0"/>
                <a:t>         computational complexity</a:t>
              </a:r>
            </a:p>
          </p:txBody>
        </p:sp>
        <p:sp>
          <p:nvSpPr>
            <p:cNvPr id="36" name="Elimina">
              <a:extLst>
                <a:ext uri="{FF2B5EF4-FFF2-40B4-BE49-F238E27FC236}">
                  <a16:creationId xmlns:a16="http://schemas.microsoft.com/office/drawing/2014/main" id="{61866EDB-F516-6F49-1FB6-678E58D44081}"/>
                </a:ext>
              </a:extLst>
            </p:cNvPr>
            <p:cNvSpPr/>
            <p:nvPr/>
          </p:nvSpPr>
          <p:spPr>
            <a:xfrm>
              <a:off x="14059184" y="7933258"/>
              <a:ext cx="456862" cy="456871"/>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6"/>
                    <a:pt x="2881" y="3016"/>
                  </a:cubicBezTo>
                  <a:cubicBezTo>
                    <a:pt x="-961" y="7037"/>
                    <a:pt x="-961" y="13558"/>
                    <a:pt x="2881" y="17579"/>
                  </a:cubicBezTo>
                  <a:cubicBezTo>
                    <a:pt x="6724" y="21600"/>
                    <a:pt x="12954" y="21600"/>
                    <a:pt x="16797" y="17579"/>
                  </a:cubicBezTo>
                  <a:cubicBezTo>
                    <a:pt x="20639" y="13558"/>
                    <a:pt x="20639" y="7037"/>
                    <a:pt x="16797" y="3016"/>
                  </a:cubicBezTo>
                  <a:cubicBezTo>
                    <a:pt x="14875" y="1006"/>
                    <a:pt x="12357" y="0"/>
                    <a:pt x="9839" y="0"/>
                  </a:cubicBezTo>
                  <a:close/>
                  <a:moveTo>
                    <a:pt x="6165" y="4684"/>
                  </a:moveTo>
                  <a:cubicBezTo>
                    <a:pt x="6180" y="4684"/>
                    <a:pt x="6194" y="4690"/>
                    <a:pt x="6205" y="4702"/>
                  </a:cubicBezTo>
                  <a:lnTo>
                    <a:pt x="9799" y="8462"/>
                  </a:lnTo>
                  <a:cubicBezTo>
                    <a:pt x="9822" y="8486"/>
                    <a:pt x="9858" y="8486"/>
                    <a:pt x="9881" y="8462"/>
                  </a:cubicBezTo>
                  <a:lnTo>
                    <a:pt x="13474" y="4702"/>
                  </a:lnTo>
                  <a:cubicBezTo>
                    <a:pt x="13497" y="4678"/>
                    <a:pt x="13533" y="4678"/>
                    <a:pt x="13556" y="4702"/>
                  </a:cubicBezTo>
                  <a:lnTo>
                    <a:pt x="15186" y="6408"/>
                  </a:lnTo>
                  <a:cubicBezTo>
                    <a:pt x="15209" y="6432"/>
                    <a:pt x="15209" y="6471"/>
                    <a:pt x="15186" y="6495"/>
                  </a:cubicBezTo>
                  <a:lnTo>
                    <a:pt x="11593" y="10254"/>
                  </a:lnTo>
                  <a:cubicBezTo>
                    <a:pt x="11570" y="10278"/>
                    <a:pt x="11570" y="10317"/>
                    <a:pt x="11593" y="10341"/>
                  </a:cubicBezTo>
                  <a:lnTo>
                    <a:pt x="15186" y="14100"/>
                  </a:lnTo>
                  <a:cubicBezTo>
                    <a:pt x="15209" y="14124"/>
                    <a:pt x="15209" y="14162"/>
                    <a:pt x="15186" y="14186"/>
                  </a:cubicBezTo>
                  <a:lnTo>
                    <a:pt x="13556" y="15892"/>
                  </a:lnTo>
                  <a:cubicBezTo>
                    <a:pt x="13533" y="15916"/>
                    <a:pt x="13497" y="15916"/>
                    <a:pt x="13474" y="15892"/>
                  </a:cubicBezTo>
                  <a:lnTo>
                    <a:pt x="9881" y="12133"/>
                  </a:lnTo>
                  <a:cubicBezTo>
                    <a:pt x="9858" y="12109"/>
                    <a:pt x="9822" y="12109"/>
                    <a:pt x="9799" y="12133"/>
                  </a:cubicBezTo>
                  <a:lnTo>
                    <a:pt x="6205" y="15892"/>
                  </a:lnTo>
                  <a:cubicBezTo>
                    <a:pt x="6183" y="15916"/>
                    <a:pt x="6147" y="15916"/>
                    <a:pt x="6124" y="15892"/>
                  </a:cubicBezTo>
                  <a:lnTo>
                    <a:pt x="4493" y="14186"/>
                  </a:lnTo>
                  <a:cubicBezTo>
                    <a:pt x="4471" y="14162"/>
                    <a:pt x="4471" y="14124"/>
                    <a:pt x="4493" y="14100"/>
                  </a:cubicBezTo>
                  <a:lnTo>
                    <a:pt x="8085" y="10341"/>
                  </a:lnTo>
                  <a:cubicBezTo>
                    <a:pt x="8108" y="10317"/>
                    <a:pt x="8108" y="10278"/>
                    <a:pt x="8085" y="10254"/>
                  </a:cubicBezTo>
                  <a:lnTo>
                    <a:pt x="4493" y="6495"/>
                  </a:lnTo>
                  <a:cubicBezTo>
                    <a:pt x="4471" y="6471"/>
                    <a:pt x="4471" y="6432"/>
                    <a:pt x="4493" y="6408"/>
                  </a:cubicBezTo>
                  <a:lnTo>
                    <a:pt x="6124" y="4702"/>
                  </a:lnTo>
                  <a:cubicBezTo>
                    <a:pt x="6135" y="4690"/>
                    <a:pt x="6151" y="4684"/>
                    <a:pt x="6165" y="4684"/>
                  </a:cubicBezTo>
                  <a:close/>
                </a:path>
              </a:pathLst>
            </a:cu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grpSp>
      <p:grpSp>
        <p:nvGrpSpPr>
          <p:cNvPr id="12" name="Gruppo 11">
            <a:extLst>
              <a:ext uri="{FF2B5EF4-FFF2-40B4-BE49-F238E27FC236}">
                <a16:creationId xmlns:a16="http://schemas.microsoft.com/office/drawing/2014/main" id="{DD353C48-5BBC-0351-74B0-ED9A606DB0A7}"/>
              </a:ext>
            </a:extLst>
          </p:cNvPr>
          <p:cNvGrpSpPr/>
          <p:nvPr/>
        </p:nvGrpSpPr>
        <p:grpSpPr>
          <a:xfrm>
            <a:off x="10136821" y="4216723"/>
            <a:ext cx="6839964" cy="2051351"/>
            <a:chOff x="10136821" y="4216723"/>
            <a:chExt cx="6839964" cy="2051351"/>
          </a:xfrm>
        </p:grpSpPr>
        <p:sp>
          <p:nvSpPr>
            <p:cNvPr id="9" name="Rettangolo arrotondato">
              <a:extLst>
                <a:ext uri="{FF2B5EF4-FFF2-40B4-BE49-F238E27FC236}">
                  <a16:creationId xmlns:a16="http://schemas.microsoft.com/office/drawing/2014/main" id="{57101A40-304D-EAA6-943F-2016C8A3FD47}"/>
                </a:ext>
              </a:extLst>
            </p:cNvPr>
            <p:cNvSpPr/>
            <p:nvPr/>
          </p:nvSpPr>
          <p:spPr>
            <a:xfrm>
              <a:off x="10353072" y="4216723"/>
              <a:ext cx="2496455" cy="952608"/>
            </a:xfrm>
            <a:prstGeom prst="roundRect">
              <a:avLst>
                <a:gd name="adj" fmla="val 17007"/>
              </a:avLst>
            </a:prstGeom>
            <a:solidFill>
              <a:srgbClr val="D5D5D5">
                <a:alpha val="30330"/>
              </a:srgbClr>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0" name="Linea di collegamento">
              <a:extLst>
                <a:ext uri="{FF2B5EF4-FFF2-40B4-BE49-F238E27FC236}">
                  <a16:creationId xmlns:a16="http://schemas.microsoft.com/office/drawing/2014/main" id="{221E7D79-A230-CE71-2559-BC91FEED1B90}"/>
                </a:ext>
              </a:extLst>
            </p:cNvPr>
            <p:cNvSpPr/>
            <p:nvPr/>
          </p:nvSpPr>
          <p:spPr>
            <a:xfrm>
              <a:off x="10136821" y="5156759"/>
              <a:ext cx="1397654" cy="682693"/>
            </a:xfrm>
            <a:custGeom>
              <a:avLst/>
              <a:gdLst/>
              <a:ahLst/>
              <a:cxnLst>
                <a:cxn ang="0">
                  <a:pos x="wd2" y="hd2"/>
                </a:cxn>
                <a:cxn ang="5400000">
                  <a:pos x="wd2" y="hd2"/>
                </a:cxn>
                <a:cxn ang="10800000">
                  <a:pos x="wd2" y="hd2"/>
                </a:cxn>
                <a:cxn ang="16200000">
                  <a:pos x="wd2" y="hd2"/>
                </a:cxn>
              </a:cxnLst>
              <a:rect l="0" t="0" r="r" b="b"/>
              <a:pathLst>
                <a:path w="17651" h="21600" extrusionOk="0">
                  <a:moveTo>
                    <a:pt x="17651" y="21600"/>
                  </a:moveTo>
                  <a:cubicBezTo>
                    <a:pt x="864" y="20422"/>
                    <a:pt x="-3949" y="13222"/>
                    <a:pt x="3213" y="0"/>
                  </a:cubicBezTo>
                </a:path>
              </a:pathLst>
            </a:custGeom>
            <a:ln w="25400">
              <a:solidFill>
                <a:srgbClr val="000000"/>
              </a:solidFill>
              <a:miter lim="400000"/>
              <a:headEnd type="stealth"/>
            </a:ln>
          </p:spPr>
          <p:txBody>
            <a:bodyPr/>
            <a:lstStyle/>
            <a:p>
              <a:endParaRPr/>
            </a:p>
          </p:txBody>
        </p:sp>
        <p:sp>
          <p:nvSpPr>
            <p:cNvPr id="11" name="How can we define the clairvoyant optimal policy?">
              <a:extLst>
                <a:ext uri="{FF2B5EF4-FFF2-40B4-BE49-F238E27FC236}">
                  <a16:creationId xmlns:a16="http://schemas.microsoft.com/office/drawing/2014/main" id="{3A85B579-B104-80F3-0937-5FDD70BBD6AE}"/>
                </a:ext>
              </a:extLst>
            </p:cNvPr>
            <p:cNvSpPr txBox="1">
              <a:spLocks/>
            </p:cNvSpPr>
            <p:nvPr/>
          </p:nvSpPr>
          <p:spPr>
            <a:xfrm>
              <a:off x="11652570" y="5617035"/>
              <a:ext cx="5324215" cy="6510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marL="0" indent="0" hangingPunct="1">
                <a:buNone/>
                <a:defRPr sz="3600"/>
              </a:pPr>
              <a:r>
                <a:rPr lang="it-CH" sz="2400" dirty="0"/>
                <a:t>distributionally robust LQG problem</a:t>
              </a:r>
            </a:p>
          </p:txBody>
        </p:sp>
      </p:grpSp>
      <p:sp>
        <p:nvSpPr>
          <p:cNvPr id="2" name="Titolo 1">
            <a:extLst>
              <a:ext uri="{FF2B5EF4-FFF2-40B4-BE49-F238E27FC236}">
                <a16:creationId xmlns:a16="http://schemas.microsoft.com/office/drawing/2014/main" id="{03BA4FF5-DA90-FD3A-82C8-2349935C49B8}"/>
              </a:ext>
            </a:extLst>
          </p:cNvPr>
          <p:cNvSpPr>
            <a:spLocks noGrp="1"/>
          </p:cNvSpPr>
          <p:nvPr>
            <p:ph type="title"/>
          </p:nvPr>
        </p:nvSpPr>
        <p:spPr/>
        <p:txBody>
          <a:bodyPr/>
          <a:lstStyle/>
          <a:p>
            <a:r>
              <a:rPr lang="en-GB" dirty="0"/>
              <a:t>Introduction</a:t>
            </a:r>
          </a:p>
        </p:txBody>
      </p:sp>
      <p:sp>
        <p:nvSpPr>
          <p:cNvPr id="3" name="Segnaposto testo 2">
            <a:extLst>
              <a:ext uri="{FF2B5EF4-FFF2-40B4-BE49-F238E27FC236}">
                <a16:creationId xmlns:a16="http://schemas.microsoft.com/office/drawing/2014/main" id="{E980F9DB-36D9-CA59-3749-62A767439E69}"/>
              </a:ext>
            </a:extLst>
          </p:cNvPr>
          <p:cNvSpPr>
            <a:spLocks noGrp="1"/>
          </p:cNvSpPr>
          <p:nvPr>
            <p:ph type="body" sz="quarter" idx="21"/>
          </p:nvPr>
        </p:nvSpPr>
        <p:spPr/>
        <p:txBody>
          <a:bodyPr/>
          <a:lstStyle/>
          <a:p>
            <a:r>
              <a:rPr lang="en-GB" dirty="0"/>
              <a:t>An (incomplete) overview on related literature</a:t>
            </a:r>
          </a:p>
        </p:txBody>
      </p:sp>
      <p:sp>
        <p:nvSpPr>
          <p:cNvPr id="4" name="Segnaposto testo 3">
            <a:extLst>
              <a:ext uri="{FF2B5EF4-FFF2-40B4-BE49-F238E27FC236}">
                <a16:creationId xmlns:a16="http://schemas.microsoft.com/office/drawing/2014/main" id="{4906A893-2425-AF57-67F3-8A5C0F2F674B}"/>
              </a:ext>
            </a:extLst>
          </p:cNvPr>
          <p:cNvSpPr>
            <a:spLocks noGrp="1"/>
          </p:cNvSpPr>
          <p:nvPr>
            <p:ph type="body" idx="1"/>
          </p:nvPr>
        </p:nvSpPr>
        <p:spPr>
          <a:xfrm>
            <a:off x="1206500" y="4248504"/>
            <a:ext cx="21971000" cy="1336750"/>
          </a:xfrm>
        </p:spPr>
        <p:txBody>
          <a:bodyPr>
            <a:normAutofit/>
          </a:bodyPr>
          <a:lstStyle/>
          <a:p>
            <a:r>
              <a:rPr lang="en-GB" sz="3600" dirty="0"/>
              <a:t>When the </a:t>
            </a:r>
            <a:r>
              <a:rPr lang="en-GB" sz="3600" dirty="0" err="1"/>
              <a:t>center</a:t>
            </a:r>
            <a:r>
              <a:rPr lang="en-GB" sz="3600" dirty="0"/>
              <a:t> distribution is </a:t>
            </a:r>
            <a:r>
              <a:rPr lang="en-GB" sz="3600" dirty="0">
                <a:solidFill>
                  <a:srgbClr val="0070C0"/>
                </a:solidFill>
              </a:rPr>
              <a:t>Gaussian</a:t>
            </a:r>
            <a:r>
              <a:rPr lang="en-GB" sz="3600" dirty="0">
                <a:solidFill>
                  <a:schemeClr val="bg2">
                    <a:lumMod val="10000"/>
                  </a:schemeClr>
                </a:solidFill>
              </a:rPr>
              <a:t>,                                            is solved by </a:t>
            </a:r>
            <a:r>
              <a:rPr lang="en-GB" sz="3600" dirty="0">
                <a:solidFill>
                  <a:srgbClr val="0070C0"/>
                </a:solidFill>
              </a:rPr>
              <a:t>linear</a:t>
            </a:r>
            <a:r>
              <a:rPr lang="en-GB" sz="3600" dirty="0">
                <a:solidFill>
                  <a:schemeClr val="bg2">
                    <a:lumMod val="10000"/>
                  </a:schemeClr>
                </a:solidFill>
              </a:rPr>
              <a:t> policies</a:t>
            </a:r>
            <a:endParaRPr lang="en-GB" sz="3600" dirty="0">
              <a:solidFill>
                <a:srgbClr val="0070C0"/>
              </a:solidFill>
            </a:endParaRPr>
          </a:p>
        </p:txBody>
      </p:sp>
      <p:pic>
        <p:nvPicPr>
          <p:cNvPr id="5" name="Immagine 4">
            <a:extLst>
              <a:ext uri="{FF2B5EF4-FFF2-40B4-BE49-F238E27FC236}">
                <a16:creationId xmlns:a16="http://schemas.microsoft.com/office/drawing/2014/main" id="{E8EF87C5-C586-43FB-6B33-079FDD19D27A}"/>
              </a:ext>
            </a:extLst>
          </p:cNvPr>
          <p:cNvPicPr>
            <a:picLocks noChangeAspect="1"/>
          </p:cNvPicPr>
          <p:nvPr/>
        </p:nvPicPr>
        <p:blipFill>
          <a:blip r:embed="rId3"/>
          <a:stretch>
            <a:fillRect/>
          </a:stretch>
        </p:blipFill>
        <p:spPr>
          <a:xfrm>
            <a:off x="10507205" y="4331131"/>
            <a:ext cx="5105400" cy="838200"/>
          </a:xfrm>
          <a:prstGeom prst="rect">
            <a:avLst/>
          </a:prstGeom>
        </p:spPr>
      </p:pic>
      <p:sp>
        <p:nvSpPr>
          <p:cNvPr id="6" name="1Martin, A., Furieri, L., Dörfler, F., Lygeros, J., &amp; Ferrari-Trecate, G. (2022, May). Safe control with minimal regret. In Learning for Dynamics and Control Conference (pp. 726-738). PMLR.">
            <a:extLst>
              <a:ext uri="{FF2B5EF4-FFF2-40B4-BE49-F238E27FC236}">
                <a16:creationId xmlns:a16="http://schemas.microsoft.com/office/drawing/2014/main" id="{62F1A0FC-8A53-064B-B191-F5494C55B568}"/>
              </a:ext>
            </a:extLst>
          </p:cNvPr>
          <p:cNvSpPr txBox="1"/>
          <p:nvPr/>
        </p:nvSpPr>
        <p:spPr>
          <a:xfrm>
            <a:off x="1212790" y="12488283"/>
            <a:ext cx="21958421" cy="4103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457200">
              <a:defRPr sz="2000">
                <a:solidFill>
                  <a:srgbClr val="222222"/>
                </a:solidFill>
              </a:defRPr>
            </a:pPr>
            <a:r>
              <a:rPr lang="it-CH" sz="2000" dirty="0">
                <a:solidFill>
                  <a:schemeClr val="bg2">
                    <a:lumMod val="10000"/>
                  </a:schemeClr>
                </a:solidFill>
              </a:rPr>
              <a:t>Taskesen, B., Iancu, D., Koçyiğit, Ç., &amp; Kuhn, D. (2023). Distributionally robust linear quadratic control. </a:t>
            </a:r>
            <a:r>
              <a:rPr lang="it-CH" sz="2000" i="1" dirty="0">
                <a:solidFill>
                  <a:schemeClr val="bg2">
                    <a:lumMod val="10000"/>
                  </a:schemeClr>
                </a:solidFill>
              </a:rPr>
              <a:t>Advances in Neural Information Processing Systems</a:t>
            </a:r>
            <a:r>
              <a:rPr lang="it-CH" sz="2000" dirty="0">
                <a:solidFill>
                  <a:schemeClr val="bg2">
                    <a:lumMod val="10000"/>
                  </a:schemeClr>
                </a:solidFill>
              </a:rPr>
              <a:t>, </a:t>
            </a:r>
            <a:r>
              <a:rPr lang="it-CH" sz="2000" i="1" dirty="0">
                <a:solidFill>
                  <a:schemeClr val="bg2">
                    <a:lumMod val="10000"/>
                  </a:schemeClr>
                </a:solidFill>
              </a:rPr>
              <a:t>36</a:t>
            </a:r>
            <a:r>
              <a:rPr lang="it-CH" sz="2000" dirty="0">
                <a:solidFill>
                  <a:schemeClr val="bg2">
                    <a:lumMod val="10000"/>
                  </a:schemeClr>
                </a:solidFill>
              </a:rPr>
              <a:t>, 18613-18632.</a:t>
            </a:r>
            <a:endParaRPr lang="it-CH" dirty="0">
              <a:solidFill>
                <a:schemeClr val="bg2">
                  <a:lumMod val="10000"/>
                </a:schemeClr>
              </a:solidFill>
            </a:endParaRPr>
          </a:p>
        </p:txBody>
      </p:sp>
      <p:sp>
        <p:nvSpPr>
          <p:cNvPr id="7" name="Segnaposto testo 3">
            <a:extLst>
              <a:ext uri="{FF2B5EF4-FFF2-40B4-BE49-F238E27FC236}">
                <a16:creationId xmlns:a16="http://schemas.microsoft.com/office/drawing/2014/main" id="{746C863D-193F-7324-7D81-D878733DFEC4}"/>
              </a:ext>
            </a:extLst>
          </p:cNvPr>
          <p:cNvSpPr txBox="1">
            <a:spLocks/>
          </p:cNvSpPr>
          <p:nvPr/>
        </p:nvSpPr>
        <p:spPr>
          <a:xfrm>
            <a:off x="1200211" y="6526016"/>
            <a:ext cx="21971000" cy="13367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en-GB" sz="3600" dirty="0"/>
              <a:t>When the </a:t>
            </a:r>
            <a:r>
              <a:rPr lang="en-GB" sz="3600" dirty="0" err="1"/>
              <a:t>center</a:t>
            </a:r>
            <a:r>
              <a:rPr lang="en-GB" sz="3600" dirty="0"/>
              <a:t> distribution is </a:t>
            </a:r>
            <a:r>
              <a:rPr lang="en-GB" sz="3600" dirty="0">
                <a:solidFill>
                  <a:srgbClr val="FF0000"/>
                </a:solidFill>
              </a:rPr>
              <a:t>empirical</a:t>
            </a:r>
            <a:r>
              <a:rPr lang="en-GB" sz="3600" dirty="0">
                <a:solidFill>
                  <a:schemeClr val="bg2">
                    <a:lumMod val="10000"/>
                  </a:schemeClr>
                </a:solidFill>
              </a:rPr>
              <a:t>:                                              </a:t>
            </a:r>
            <a:endParaRPr lang="en-GB" sz="3600" dirty="0">
              <a:solidFill>
                <a:srgbClr val="0070C0"/>
              </a:solidFill>
            </a:endParaRPr>
          </a:p>
        </p:txBody>
      </p:sp>
      <p:sp>
        <p:nvSpPr>
          <p:cNvPr id="13" name="1Martin, A., Furieri, L., Dörfler, F., Lygeros, J., &amp; Ferrari-Trecate, G. (2022, May). Safe control with minimal regret. In Learning for Dynamics and Control Conference (pp. 726-738). PMLR.">
            <a:extLst>
              <a:ext uri="{FF2B5EF4-FFF2-40B4-BE49-F238E27FC236}">
                <a16:creationId xmlns:a16="http://schemas.microsoft.com/office/drawing/2014/main" id="{C38EA8CA-2F84-8FB0-FA30-EC16C6981092}"/>
              </a:ext>
            </a:extLst>
          </p:cNvPr>
          <p:cNvSpPr txBox="1"/>
          <p:nvPr/>
        </p:nvSpPr>
        <p:spPr>
          <a:xfrm>
            <a:off x="1200211" y="12488282"/>
            <a:ext cx="21958421" cy="4103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457200">
              <a:defRPr sz="2000">
                <a:solidFill>
                  <a:srgbClr val="222222"/>
                </a:solidFill>
              </a:defRPr>
            </a:pPr>
            <a:r>
              <a:rPr lang="it-CH" sz="2000" dirty="0">
                <a:solidFill>
                  <a:schemeClr val="bg2">
                    <a:lumMod val="10000"/>
                  </a:schemeClr>
                </a:solidFill>
              </a:rPr>
              <a:t>Yang, I. (2020). Wasserstein distributionally robust stochastic control: A data-driven approach. </a:t>
            </a:r>
            <a:r>
              <a:rPr lang="it-CH" sz="2000" i="1" dirty="0">
                <a:solidFill>
                  <a:schemeClr val="bg2">
                    <a:lumMod val="10000"/>
                  </a:schemeClr>
                </a:solidFill>
              </a:rPr>
              <a:t>IEEE Transactions on Automatic Control</a:t>
            </a:r>
            <a:r>
              <a:rPr lang="it-CH" sz="2000" dirty="0">
                <a:solidFill>
                  <a:schemeClr val="bg2">
                    <a:lumMod val="10000"/>
                  </a:schemeClr>
                </a:solidFill>
              </a:rPr>
              <a:t>, </a:t>
            </a:r>
            <a:r>
              <a:rPr lang="it-CH" sz="2000" i="1" dirty="0">
                <a:solidFill>
                  <a:schemeClr val="bg2">
                    <a:lumMod val="10000"/>
                  </a:schemeClr>
                </a:solidFill>
              </a:rPr>
              <a:t>66</a:t>
            </a:r>
            <a:r>
              <a:rPr lang="it-CH" sz="2000" dirty="0">
                <a:solidFill>
                  <a:schemeClr val="bg2">
                    <a:lumMod val="10000"/>
                  </a:schemeClr>
                </a:solidFill>
              </a:rPr>
              <a:t>(8), 3863-3870.</a:t>
            </a:r>
            <a:endParaRPr lang="it-CH" dirty="0">
              <a:solidFill>
                <a:schemeClr val="bg2">
                  <a:lumMod val="10000"/>
                </a:schemeClr>
              </a:solidFill>
            </a:endParaRPr>
          </a:p>
        </p:txBody>
      </p:sp>
      <p:sp>
        <p:nvSpPr>
          <p:cNvPr id="15" name="Ovale 14">
            <a:extLst>
              <a:ext uri="{FF2B5EF4-FFF2-40B4-BE49-F238E27FC236}">
                <a16:creationId xmlns:a16="http://schemas.microsoft.com/office/drawing/2014/main" id="{801306C7-D0ED-6895-9996-278FDF1CF2D7}"/>
              </a:ext>
            </a:extLst>
          </p:cNvPr>
          <p:cNvSpPr/>
          <p:nvPr/>
        </p:nvSpPr>
        <p:spPr>
          <a:xfrm>
            <a:off x="9714925" y="9148066"/>
            <a:ext cx="2869275" cy="2869275"/>
          </a:xfrm>
          <a:prstGeom prst="ellipse">
            <a:avLst/>
          </a:prstGeom>
          <a:solidFill>
            <a:schemeClr val="accent3">
              <a:lumMod val="40000"/>
              <a:lumOff val="60000"/>
              <a:alpha val="3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6" name="Ovale 15">
            <a:extLst>
              <a:ext uri="{FF2B5EF4-FFF2-40B4-BE49-F238E27FC236}">
                <a16:creationId xmlns:a16="http://schemas.microsoft.com/office/drawing/2014/main" id="{F7233D90-4862-62C0-1EB1-A4F4239FAB4C}"/>
              </a:ext>
            </a:extLst>
          </p:cNvPr>
          <p:cNvSpPr/>
          <p:nvPr/>
        </p:nvSpPr>
        <p:spPr>
          <a:xfrm>
            <a:off x="11908839" y="9226447"/>
            <a:ext cx="2869275" cy="2869275"/>
          </a:xfrm>
          <a:prstGeom prst="ellipse">
            <a:avLst/>
          </a:prstGeom>
          <a:solidFill>
            <a:schemeClr val="accent5">
              <a:lumMod val="40000"/>
              <a:lumOff val="60000"/>
              <a:alpha val="3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nvGrpSpPr>
          <p:cNvPr id="20" name="Gruppo 19">
            <a:extLst>
              <a:ext uri="{FF2B5EF4-FFF2-40B4-BE49-F238E27FC236}">
                <a16:creationId xmlns:a16="http://schemas.microsoft.com/office/drawing/2014/main" id="{A94D1D6E-1E6A-63BD-5027-7D67CC2C93C5}"/>
              </a:ext>
            </a:extLst>
          </p:cNvPr>
          <p:cNvGrpSpPr/>
          <p:nvPr/>
        </p:nvGrpSpPr>
        <p:grpSpPr>
          <a:xfrm>
            <a:off x="10811882" y="7259895"/>
            <a:ext cx="2869275" cy="2869275"/>
            <a:chOff x="10811882" y="7259895"/>
            <a:chExt cx="2869275" cy="2869275"/>
          </a:xfrm>
        </p:grpSpPr>
        <p:sp>
          <p:nvSpPr>
            <p:cNvPr id="14" name="Ovale 13">
              <a:extLst>
                <a:ext uri="{FF2B5EF4-FFF2-40B4-BE49-F238E27FC236}">
                  <a16:creationId xmlns:a16="http://schemas.microsoft.com/office/drawing/2014/main" id="{B9FA892A-2B01-71D2-71D6-07F539C48786}"/>
                </a:ext>
              </a:extLst>
            </p:cNvPr>
            <p:cNvSpPr/>
            <p:nvPr/>
          </p:nvSpPr>
          <p:spPr>
            <a:xfrm>
              <a:off x="10811882" y="7259895"/>
              <a:ext cx="2869275" cy="2869275"/>
            </a:xfrm>
            <a:prstGeom prst="ellipse">
              <a:avLst/>
            </a:prstGeom>
            <a:solidFill>
              <a:schemeClr val="accent1">
                <a:lumMod val="40000"/>
                <a:lumOff val="60000"/>
                <a:alpha val="3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7" name="How can we define the clairvoyant optimal policy?">
              <a:extLst>
                <a:ext uri="{FF2B5EF4-FFF2-40B4-BE49-F238E27FC236}">
                  <a16:creationId xmlns:a16="http://schemas.microsoft.com/office/drawing/2014/main" id="{93A1D667-1C3A-BB98-8A40-93AA957A779B}"/>
                </a:ext>
              </a:extLst>
            </p:cNvPr>
            <p:cNvSpPr txBox="1">
              <a:spLocks/>
            </p:cNvSpPr>
            <p:nvPr/>
          </p:nvSpPr>
          <p:spPr>
            <a:xfrm>
              <a:off x="10962223" y="8197912"/>
              <a:ext cx="2568592" cy="7727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marL="0" indent="0" algn="ctr" hangingPunct="1">
                <a:buNone/>
                <a:defRPr sz="3600"/>
              </a:pPr>
              <a:r>
                <a:rPr lang="it-CH" sz="2400" dirty="0"/>
                <a:t>dynamic </a:t>
              </a:r>
              <a:br>
                <a:rPr lang="it-CH" sz="2400" dirty="0"/>
              </a:br>
              <a:r>
                <a:rPr lang="it-CH" sz="2400" dirty="0"/>
                <a:t>programming </a:t>
              </a:r>
            </a:p>
          </p:txBody>
        </p:sp>
      </p:grpSp>
      <p:sp>
        <p:nvSpPr>
          <p:cNvPr id="18" name="4">
            <a:extLst>
              <a:ext uri="{FF2B5EF4-FFF2-40B4-BE49-F238E27FC236}">
                <a16:creationId xmlns:a16="http://schemas.microsoft.com/office/drawing/2014/main" id="{5E8853FB-A9F1-B439-6DB0-CA4297EB35F2}"/>
              </a:ext>
            </a:extLst>
          </p:cNvPr>
          <p:cNvSpPr txBox="1">
            <a:spLocks/>
          </p:cNvSpPr>
          <p:nvPr/>
        </p:nvSpPr>
        <p:spPr>
          <a:xfrm>
            <a:off x="12070335" y="13076008"/>
            <a:ext cx="230832" cy="3795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b">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r>
              <a:rPr lang="en-GB" dirty="0"/>
              <a:t>6</a:t>
            </a:r>
          </a:p>
        </p:txBody>
      </p:sp>
      <p:grpSp>
        <p:nvGrpSpPr>
          <p:cNvPr id="29" name="Gruppo 28">
            <a:extLst>
              <a:ext uri="{FF2B5EF4-FFF2-40B4-BE49-F238E27FC236}">
                <a16:creationId xmlns:a16="http://schemas.microsoft.com/office/drawing/2014/main" id="{7A337AE4-5069-E8D3-50FC-F19539A07A91}"/>
              </a:ext>
            </a:extLst>
          </p:cNvPr>
          <p:cNvGrpSpPr/>
          <p:nvPr/>
        </p:nvGrpSpPr>
        <p:grpSpPr>
          <a:xfrm>
            <a:off x="13914806" y="7208836"/>
            <a:ext cx="6536590" cy="1394597"/>
            <a:chOff x="13914806" y="7208836"/>
            <a:chExt cx="6536590" cy="1394597"/>
          </a:xfrm>
        </p:grpSpPr>
        <p:sp>
          <p:nvSpPr>
            <p:cNvPr id="22" name="How can we define the clairvoyant optimal policy?">
              <a:extLst>
                <a:ext uri="{FF2B5EF4-FFF2-40B4-BE49-F238E27FC236}">
                  <a16:creationId xmlns:a16="http://schemas.microsoft.com/office/drawing/2014/main" id="{94CFC0CE-D67E-212F-71F4-6A4AF70B4280}"/>
                </a:ext>
              </a:extLst>
            </p:cNvPr>
            <p:cNvSpPr txBox="1">
              <a:spLocks/>
            </p:cNvSpPr>
            <p:nvPr/>
          </p:nvSpPr>
          <p:spPr>
            <a:xfrm>
              <a:off x="13914807" y="7208836"/>
              <a:ext cx="6536589" cy="6819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marL="0" indent="0" hangingPunct="1">
                <a:buNone/>
                <a:defRPr sz="3600"/>
              </a:pPr>
              <a:r>
                <a:rPr lang="it-CH" sz="2400" dirty="0"/>
                <a:t>         infinite horizon</a:t>
              </a:r>
            </a:p>
          </p:txBody>
        </p:sp>
        <p:sp>
          <p:nvSpPr>
            <p:cNvPr id="23" name="Approvato">
              <a:extLst>
                <a:ext uri="{FF2B5EF4-FFF2-40B4-BE49-F238E27FC236}">
                  <a16:creationId xmlns:a16="http://schemas.microsoft.com/office/drawing/2014/main" id="{EA0F8AA8-968D-4C91-9045-04B47D3962FC}"/>
                </a:ext>
              </a:extLst>
            </p:cNvPr>
            <p:cNvSpPr/>
            <p:nvPr/>
          </p:nvSpPr>
          <p:spPr>
            <a:xfrm>
              <a:off x="14075991" y="7208836"/>
              <a:ext cx="456862" cy="456862"/>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cubicBezTo>
                    <a:pt x="4834" y="0"/>
                    <a:pt x="0" y="4836"/>
                    <a:pt x="0" y="10801"/>
                  </a:cubicBezTo>
                  <a:cubicBezTo>
                    <a:pt x="0" y="16765"/>
                    <a:pt x="4835" y="21600"/>
                    <a:pt x="10799" y="21600"/>
                  </a:cubicBezTo>
                  <a:cubicBezTo>
                    <a:pt x="16764" y="21600"/>
                    <a:pt x="21600" y="16765"/>
                    <a:pt x="21600" y="10801"/>
                  </a:cubicBezTo>
                  <a:cubicBezTo>
                    <a:pt x="21600" y="4836"/>
                    <a:pt x="16764" y="0"/>
                    <a:pt x="10799" y="0"/>
                  </a:cubicBezTo>
                  <a:close/>
                  <a:moveTo>
                    <a:pt x="16449" y="5521"/>
                  </a:moveTo>
                  <a:cubicBezTo>
                    <a:pt x="16477" y="5521"/>
                    <a:pt x="16505" y="5532"/>
                    <a:pt x="16527" y="5553"/>
                  </a:cubicBezTo>
                  <a:lnTo>
                    <a:pt x="18129" y="7155"/>
                  </a:lnTo>
                  <a:cubicBezTo>
                    <a:pt x="18171" y="7198"/>
                    <a:pt x="18171" y="7268"/>
                    <a:pt x="18129" y="7311"/>
                  </a:cubicBezTo>
                  <a:lnTo>
                    <a:pt x="8340" y="17100"/>
                  </a:lnTo>
                  <a:cubicBezTo>
                    <a:pt x="8297" y="17142"/>
                    <a:pt x="8227" y="17142"/>
                    <a:pt x="8185" y="17100"/>
                  </a:cubicBezTo>
                  <a:lnTo>
                    <a:pt x="7693" y="16608"/>
                  </a:lnTo>
                  <a:lnTo>
                    <a:pt x="6505" y="15420"/>
                  </a:lnTo>
                  <a:lnTo>
                    <a:pt x="3062" y="11977"/>
                  </a:lnTo>
                  <a:cubicBezTo>
                    <a:pt x="3020" y="11934"/>
                    <a:pt x="3020" y="11866"/>
                    <a:pt x="3062" y="11823"/>
                  </a:cubicBezTo>
                  <a:lnTo>
                    <a:pt x="4664" y="10221"/>
                  </a:lnTo>
                  <a:cubicBezTo>
                    <a:pt x="4707" y="10178"/>
                    <a:pt x="4777" y="10178"/>
                    <a:pt x="4820" y="10221"/>
                  </a:cubicBezTo>
                  <a:lnTo>
                    <a:pt x="8185" y="13586"/>
                  </a:lnTo>
                  <a:cubicBezTo>
                    <a:pt x="8227" y="13629"/>
                    <a:pt x="8297" y="13629"/>
                    <a:pt x="8340" y="13586"/>
                  </a:cubicBezTo>
                  <a:lnTo>
                    <a:pt x="16373" y="5553"/>
                  </a:lnTo>
                  <a:cubicBezTo>
                    <a:pt x="16394" y="5532"/>
                    <a:pt x="16421" y="5521"/>
                    <a:pt x="16449" y="5521"/>
                  </a:cubicBezTo>
                  <a:close/>
                </a:path>
              </a:pathLst>
            </a:custGeom>
            <a:solidFill>
              <a:srgbClr val="60D937"/>
            </a:solidFill>
            <a:ln w="12700" cap="flat">
              <a:noFill/>
              <a:miter lim="400000"/>
            </a:ln>
            <a:effectLst/>
          </p:spPr>
          <p:txBody>
            <a:bodyPr wrap="square" lIns="50800" tIns="50800" rIns="50800" bIns="50800" numCol="1" anchor="ctr">
              <a:noAutofit/>
            </a:bodyP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27" name="How can we define the clairvoyant optimal policy?">
              <a:extLst>
                <a:ext uri="{FF2B5EF4-FFF2-40B4-BE49-F238E27FC236}">
                  <a16:creationId xmlns:a16="http://schemas.microsoft.com/office/drawing/2014/main" id="{BB3449CF-6A8C-E1BE-A14D-8AB68AB90F40}"/>
                </a:ext>
              </a:extLst>
            </p:cNvPr>
            <p:cNvSpPr txBox="1">
              <a:spLocks/>
            </p:cNvSpPr>
            <p:nvPr/>
          </p:nvSpPr>
          <p:spPr>
            <a:xfrm>
              <a:off x="13914806" y="7921435"/>
              <a:ext cx="6536589" cy="6819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marL="0" indent="0" hangingPunct="1">
                <a:buNone/>
                <a:defRPr sz="3600"/>
              </a:pPr>
              <a:r>
                <a:rPr lang="it-CH" sz="2400" dirty="0"/>
                <a:t>         no safety constraints</a:t>
              </a:r>
            </a:p>
          </p:txBody>
        </p:sp>
        <p:sp>
          <p:nvSpPr>
            <p:cNvPr id="28" name="Elimina">
              <a:extLst>
                <a:ext uri="{FF2B5EF4-FFF2-40B4-BE49-F238E27FC236}">
                  <a16:creationId xmlns:a16="http://schemas.microsoft.com/office/drawing/2014/main" id="{4AEA2DFD-F540-C2A6-7977-9E0914E23DE2}"/>
                </a:ext>
              </a:extLst>
            </p:cNvPr>
            <p:cNvSpPr/>
            <p:nvPr/>
          </p:nvSpPr>
          <p:spPr>
            <a:xfrm>
              <a:off x="14059184" y="7933258"/>
              <a:ext cx="456862" cy="456871"/>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6"/>
                    <a:pt x="2881" y="3016"/>
                  </a:cubicBezTo>
                  <a:cubicBezTo>
                    <a:pt x="-961" y="7037"/>
                    <a:pt x="-961" y="13558"/>
                    <a:pt x="2881" y="17579"/>
                  </a:cubicBezTo>
                  <a:cubicBezTo>
                    <a:pt x="6724" y="21600"/>
                    <a:pt x="12954" y="21600"/>
                    <a:pt x="16797" y="17579"/>
                  </a:cubicBezTo>
                  <a:cubicBezTo>
                    <a:pt x="20639" y="13558"/>
                    <a:pt x="20639" y="7037"/>
                    <a:pt x="16797" y="3016"/>
                  </a:cubicBezTo>
                  <a:cubicBezTo>
                    <a:pt x="14875" y="1006"/>
                    <a:pt x="12357" y="0"/>
                    <a:pt x="9839" y="0"/>
                  </a:cubicBezTo>
                  <a:close/>
                  <a:moveTo>
                    <a:pt x="6165" y="4684"/>
                  </a:moveTo>
                  <a:cubicBezTo>
                    <a:pt x="6180" y="4684"/>
                    <a:pt x="6194" y="4690"/>
                    <a:pt x="6205" y="4702"/>
                  </a:cubicBezTo>
                  <a:lnTo>
                    <a:pt x="9799" y="8462"/>
                  </a:lnTo>
                  <a:cubicBezTo>
                    <a:pt x="9822" y="8486"/>
                    <a:pt x="9858" y="8486"/>
                    <a:pt x="9881" y="8462"/>
                  </a:cubicBezTo>
                  <a:lnTo>
                    <a:pt x="13474" y="4702"/>
                  </a:lnTo>
                  <a:cubicBezTo>
                    <a:pt x="13497" y="4678"/>
                    <a:pt x="13533" y="4678"/>
                    <a:pt x="13556" y="4702"/>
                  </a:cubicBezTo>
                  <a:lnTo>
                    <a:pt x="15186" y="6408"/>
                  </a:lnTo>
                  <a:cubicBezTo>
                    <a:pt x="15209" y="6432"/>
                    <a:pt x="15209" y="6471"/>
                    <a:pt x="15186" y="6495"/>
                  </a:cubicBezTo>
                  <a:lnTo>
                    <a:pt x="11593" y="10254"/>
                  </a:lnTo>
                  <a:cubicBezTo>
                    <a:pt x="11570" y="10278"/>
                    <a:pt x="11570" y="10317"/>
                    <a:pt x="11593" y="10341"/>
                  </a:cubicBezTo>
                  <a:lnTo>
                    <a:pt x="15186" y="14100"/>
                  </a:lnTo>
                  <a:cubicBezTo>
                    <a:pt x="15209" y="14124"/>
                    <a:pt x="15209" y="14162"/>
                    <a:pt x="15186" y="14186"/>
                  </a:cubicBezTo>
                  <a:lnTo>
                    <a:pt x="13556" y="15892"/>
                  </a:lnTo>
                  <a:cubicBezTo>
                    <a:pt x="13533" y="15916"/>
                    <a:pt x="13497" y="15916"/>
                    <a:pt x="13474" y="15892"/>
                  </a:cubicBezTo>
                  <a:lnTo>
                    <a:pt x="9881" y="12133"/>
                  </a:lnTo>
                  <a:cubicBezTo>
                    <a:pt x="9858" y="12109"/>
                    <a:pt x="9822" y="12109"/>
                    <a:pt x="9799" y="12133"/>
                  </a:cubicBezTo>
                  <a:lnTo>
                    <a:pt x="6205" y="15892"/>
                  </a:lnTo>
                  <a:cubicBezTo>
                    <a:pt x="6183" y="15916"/>
                    <a:pt x="6147" y="15916"/>
                    <a:pt x="6124" y="15892"/>
                  </a:cubicBezTo>
                  <a:lnTo>
                    <a:pt x="4493" y="14186"/>
                  </a:lnTo>
                  <a:cubicBezTo>
                    <a:pt x="4471" y="14162"/>
                    <a:pt x="4471" y="14124"/>
                    <a:pt x="4493" y="14100"/>
                  </a:cubicBezTo>
                  <a:lnTo>
                    <a:pt x="8085" y="10341"/>
                  </a:lnTo>
                  <a:cubicBezTo>
                    <a:pt x="8108" y="10317"/>
                    <a:pt x="8108" y="10278"/>
                    <a:pt x="8085" y="10254"/>
                  </a:cubicBezTo>
                  <a:lnTo>
                    <a:pt x="4493" y="6495"/>
                  </a:lnTo>
                  <a:cubicBezTo>
                    <a:pt x="4471" y="6471"/>
                    <a:pt x="4471" y="6432"/>
                    <a:pt x="4493" y="6408"/>
                  </a:cubicBezTo>
                  <a:lnTo>
                    <a:pt x="6124" y="4702"/>
                  </a:lnTo>
                  <a:cubicBezTo>
                    <a:pt x="6135" y="4690"/>
                    <a:pt x="6151" y="4684"/>
                    <a:pt x="6165" y="4684"/>
                  </a:cubicBezTo>
                  <a:close/>
                </a:path>
              </a:pathLst>
            </a:cu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grpSp>
      <p:sp>
        <p:nvSpPr>
          <p:cNvPr id="30" name="How can we define the clairvoyant optimal policy?">
            <a:extLst>
              <a:ext uri="{FF2B5EF4-FFF2-40B4-BE49-F238E27FC236}">
                <a16:creationId xmlns:a16="http://schemas.microsoft.com/office/drawing/2014/main" id="{8385FD53-052D-7897-7D51-ED2F1893D709}"/>
              </a:ext>
            </a:extLst>
          </p:cNvPr>
          <p:cNvSpPr txBox="1">
            <a:spLocks/>
          </p:cNvSpPr>
          <p:nvPr/>
        </p:nvSpPr>
        <p:spPr>
          <a:xfrm>
            <a:off x="9865266" y="10053682"/>
            <a:ext cx="2568592" cy="16798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marL="0" indent="0" algn="ctr" hangingPunct="1">
              <a:buNone/>
              <a:defRPr sz="3600"/>
            </a:pPr>
            <a:r>
              <a:rPr lang="it-CH" sz="2400" dirty="0"/>
              <a:t>model</a:t>
            </a:r>
            <a:br>
              <a:rPr lang="it-CH" sz="2400" dirty="0"/>
            </a:br>
            <a:r>
              <a:rPr lang="it-CH" sz="2400" dirty="0"/>
              <a:t>predictive </a:t>
            </a:r>
            <a:br>
              <a:rPr lang="it-CH" sz="2400" dirty="0"/>
            </a:br>
            <a:r>
              <a:rPr lang="it-CH" sz="2400" dirty="0"/>
              <a:t>control</a:t>
            </a:r>
          </a:p>
        </p:txBody>
      </p:sp>
      <p:sp>
        <p:nvSpPr>
          <p:cNvPr id="31" name="1Martin, A., Furieri, L., Dörfler, F., Lygeros, J., &amp; Ferrari-Trecate, G. (2022, May). Safe control with minimal regret. In Learning for Dynamics and Control Conference (pp. 726-738). PMLR.">
            <a:extLst>
              <a:ext uri="{FF2B5EF4-FFF2-40B4-BE49-F238E27FC236}">
                <a16:creationId xmlns:a16="http://schemas.microsoft.com/office/drawing/2014/main" id="{C0178166-EE73-CB2B-4573-D73FCDE0EC54}"/>
              </a:ext>
            </a:extLst>
          </p:cNvPr>
          <p:cNvSpPr txBox="1"/>
          <p:nvPr/>
        </p:nvSpPr>
        <p:spPr>
          <a:xfrm>
            <a:off x="1091124" y="12238955"/>
            <a:ext cx="21958421" cy="7950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457200">
              <a:defRPr sz="2000">
                <a:solidFill>
                  <a:srgbClr val="222222"/>
                </a:solidFill>
              </a:defRPr>
            </a:pPr>
            <a:r>
              <a:rPr lang="it-CH" sz="2000" dirty="0"/>
              <a:t>Aolaritei, L., Fochesato, M., Lygeros, J., &amp; Dörfler, F. (2023, December). Wasserstein tube MPC with exact uncertainty propagation. In </a:t>
            </a:r>
            <a:r>
              <a:rPr lang="it-CH" sz="2000" i="1" dirty="0"/>
              <a:t>2023 62nd IEEE CDC</a:t>
            </a:r>
            <a:r>
              <a:rPr lang="it-CH" sz="2000" dirty="0"/>
              <a:t> (pp. 2036-2041). IEEE.</a:t>
            </a:r>
            <a:br>
              <a:rPr lang="it-CH" sz="2000" dirty="0"/>
            </a:br>
            <a:br>
              <a:rPr lang="it-CH" sz="500" dirty="0"/>
            </a:br>
            <a:r>
              <a:rPr lang="it-CH" sz="2000" dirty="0"/>
              <a:t>Coulson, J., Lygeros, J., &amp; Dörfler, F. (2021). Distributionally robust chance constrained data-enabled predictive control. </a:t>
            </a:r>
            <a:r>
              <a:rPr lang="it-CH" sz="2000" i="1" dirty="0"/>
              <a:t>IEEE Transactions on Automatic Control</a:t>
            </a:r>
            <a:r>
              <a:rPr lang="it-CH" sz="2000" dirty="0"/>
              <a:t>, </a:t>
            </a:r>
            <a:r>
              <a:rPr lang="it-CH" sz="2000" i="1" dirty="0"/>
              <a:t>67</a:t>
            </a:r>
            <a:r>
              <a:rPr lang="it-CH" sz="2000" dirty="0"/>
              <a:t>(7), 3289-3304.</a:t>
            </a:r>
            <a:endParaRPr lang="it-CH" dirty="0"/>
          </a:p>
        </p:txBody>
      </p:sp>
      <p:sp>
        <p:nvSpPr>
          <p:cNvPr id="37" name="How can we define the clairvoyant optimal policy?">
            <a:extLst>
              <a:ext uri="{FF2B5EF4-FFF2-40B4-BE49-F238E27FC236}">
                <a16:creationId xmlns:a16="http://schemas.microsoft.com/office/drawing/2014/main" id="{7400495A-30DB-A796-F91C-2C1E4CD6B0AC}"/>
              </a:ext>
            </a:extLst>
          </p:cNvPr>
          <p:cNvSpPr txBox="1">
            <a:spLocks/>
          </p:cNvSpPr>
          <p:nvPr/>
        </p:nvSpPr>
        <p:spPr>
          <a:xfrm>
            <a:off x="12179421" y="10016819"/>
            <a:ext cx="2568592" cy="16798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marL="0" indent="0" algn="ctr" hangingPunct="1">
              <a:buNone/>
              <a:defRPr sz="3600"/>
            </a:pPr>
            <a:r>
              <a:rPr lang="it-CH" sz="2400" dirty="0"/>
              <a:t>filtering</a:t>
            </a:r>
            <a:br>
              <a:rPr lang="it-CH" sz="2400" dirty="0"/>
            </a:br>
            <a:r>
              <a:rPr lang="it-CH" sz="2400" dirty="0"/>
              <a:t>and </a:t>
            </a:r>
            <a:br>
              <a:rPr lang="it-CH" sz="2400" dirty="0"/>
            </a:br>
            <a:r>
              <a:rPr lang="it-CH" sz="2400" dirty="0"/>
              <a:t>estimation</a:t>
            </a:r>
          </a:p>
        </p:txBody>
      </p:sp>
      <p:grpSp>
        <p:nvGrpSpPr>
          <p:cNvPr id="38" name="Gruppo 37">
            <a:extLst>
              <a:ext uri="{FF2B5EF4-FFF2-40B4-BE49-F238E27FC236}">
                <a16:creationId xmlns:a16="http://schemas.microsoft.com/office/drawing/2014/main" id="{55802E8F-E48D-DCFB-98A4-966A2D36445E}"/>
              </a:ext>
            </a:extLst>
          </p:cNvPr>
          <p:cNvGrpSpPr/>
          <p:nvPr/>
        </p:nvGrpSpPr>
        <p:grpSpPr>
          <a:xfrm>
            <a:off x="15048696" y="10210771"/>
            <a:ext cx="6536590" cy="1394597"/>
            <a:chOff x="13914806" y="7208836"/>
            <a:chExt cx="6536590" cy="1394597"/>
          </a:xfrm>
        </p:grpSpPr>
        <p:sp>
          <p:nvSpPr>
            <p:cNvPr id="39" name="How can we define the clairvoyant optimal policy?">
              <a:extLst>
                <a:ext uri="{FF2B5EF4-FFF2-40B4-BE49-F238E27FC236}">
                  <a16:creationId xmlns:a16="http://schemas.microsoft.com/office/drawing/2014/main" id="{70894332-1FE0-1831-4B44-1D5190491023}"/>
                </a:ext>
              </a:extLst>
            </p:cNvPr>
            <p:cNvSpPr txBox="1">
              <a:spLocks/>
            </p:cNvSpPr>
            <p:nvPr/>
          </p:nvSpPr>
          <p:spPr>
            <a:xfrm>
              <a:off x="13914807" y="7208836"/>
              <a:ext cx="6536589" cy="6819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marL="0" indent="0" hangingPunct="1">
                <a:buNone/>
                <a:defRPr sz="3600"/>
              </a:pPr>
              <a:r>
                <a:rPr lang="it-CH" sz="2400" dirty="0"/>
                <a:t>         partial observations</a:t>
              </a:r>
            </a:p>
          </p:txBody>
        </p:sp>
        <p:sp>
          <p:nvSpPr>
            <p:cNvPr id="40" name="Approvato">
              <a:extLst>
                <a:ext uri="{FF2B5EF4-FFF2-40B4-BE49-F238E27FC236}">
                  <a16:creationId xmlns:a16="http://schemas.microsoft.com/office/drawing/2014/main" id="{72DFD17D-0A84-78C0-1E8F-8A2BEAF2E370}"/>
                </a:ext>
              </a:extLst>
            </p:cNvPr>
            <p:cNvSpPr/>
            <p:nvPr/>
          </p:nvSpPr>
          <p:spPr>
            <a:xfrm>
              <a:off x="14075991" y="7208836"/>
              <a:ext cx="456862" cy="456862"/>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cubicBezTo>
                    <a:pt x="4834" y="0"/>
                    <a:pt x="0" y="4836"/>
                    <a:pt x="0" y="10801"/>
                  </a:cubicBezTo>
                  <a:cubicBezTo>
                    <a:pt x="0" y="16765"/>
                    <a:pt x="4835" y="21600"/>
                    <a:pt x="10799" y="21600"/>
                  </a:cubicBezTo>
                  <a:cubicBezTo>
                    <a:pt x="16764" y="21600"/>
                    <a:pt x="21600" y="16765"/>
                    <a:pt x="21600" y="10801"/>
                  </a:cubicBezTo>
                  <a:cubicBezTo>
                    <a:pt x="21600" y="4836"/>
                    <a:pt x="16764" y="0"/>
                    <a:pt x="10799" y="0"/>
                  </a:cubicBezTo>
                  <a:close/>
                  <a:moveTo>
                    <a:pt x="16449" y="5521"/>
                  </a:moveTo>
                  <a:cubicBezTo>
                    <a:pt x="16477" y="5521"/>
                    <a:pt x="16505" y="5532"/>
                    <a:pt x="16527" y="5553"/>
                  </a:cubicBezTo>
                  <a:lnTo>
                    <a:pt x="18129" y="7155"/>
                  </a:lnTo>
                  <a:cubicBezTo>
                    <a:pt x="18171" y="7198"/>
                    <a:pt x="18171" y="7268"/>
                    <a:pt x="18129" y="7311"/>
                  </a:cubicBezTo>
                  <a:lnTo>
                    <a:pt x="8340" y="17100"/>
                  </a:lnTo>
                  <a:cubicBezTo>
                    <a:pt x="8297" y="17142"/>
                    <a:pt x="8227" y="17142"/>
                    <a:pt x="8185" y="17100"/>
                  </a:cubicBezTo>
                  <a:lnTo>
                    <a:pt x="7693" y="16608"/>
                  </a:lnTo>
                  <a:lnTo>
                    <a:pt x="6505" y="15420"/>
                  </a:lnTo>
                  <a:lnTo>
                    <a:pt x="3062" y="11977"/>
                  </a:lnTo>
                  <a:cubicBezTo>
                    <a:pt x="3020" y="11934"/>
                    <a:pt x="3020" y="11866"/>
                    <a:pt x="3062" y="11823"/>
                  </a:cubicBezTo>
                  <a:lnTo>
                    <a:pt x="4664" y="10221"/>
                  </a:lnTo>
                  <a:cubicBezTo>
                    <a:pt x="4707" y="10178"/>
                    <a:pt x="4777" y="10178"/>
                    <a:pt x="4820" y="10221"/>
                  </a:cubicBezTo>
                  <a:lnTo>
                    <a:pt x="8185" y="13586"/>
                  </a:lnTo>
                  <a:cubicBezTo>
                    <a:pt x="8227" y="13629"/>
                    <a:pt x="8297" y="13629"/>
                    <a:pt x="8340" y="13586"/>
                  </a:cubicBezTo>
                  <a:lnTo>
                    <a:pt x="16373" y="5553"/>
                  </a:lnTo>
                  <a:cubicBezTo>
                    <a:pt x="16394" y="5532"/>
                    <a:pt x="16421" y="5521"/>
                    <a:pt x="16449" y="5521"/>
                  </a:cubicBezTo>
                  <a:close/>
                </a:path>
              </a:pathLst>
            </a:custGeom>
            <a:solidFill>
              <a:srgbClr val="60D937"/>
            </a:solidFill>
            <a:ln w="12700" cap="flat">
              <a:noFill/>
              <a:miter lim="400000"/>
            </a:ln>
            <a:effectLst/>
          </p:spPr>
          <p:txBody>
            <a:bodyPr wrap="square" lIns="50800" tIns="50800" rIns="50800" bIns="50800" numCol="1" anchor="ctr">
              <a:noAutofit/>
            </a:bodyP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41" name="How can we define the clairvoyant optimal policy?">
              <a:extLst>
                <a:ext uri="{FF2B5EF4-FFF2-40B4-BE49-F238E27FC236}">
                  <a16:creationId xmlns:a16="http://schemas.microsoft.com/office/drawing/2014/main" id="{5C35C642-7513-35DA-B89A-6C664184291D}"/>
                </a:ext>
              </a:extLst>
            </p:cNvPr>
            <p:cNvSpPr txBox="1">
              <a:spLocks/>
            </p:cNvSpPr>
            <p:nvPr/>
          </p:nvSpPr>
          <p:spPr>
            <a:xfrm>
              <a:off x="13914806" y="7921435"/>
              <a:ext cx="6536589" cy="6819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marL="0" indent="0" hangingPunct="1">
                <a:buNone/>
                <a:defRPr sz="3600"/>
              </a:pPr>
              <a:r>
                <a:rPr lang="it-CH" sz="2400" dirty="0"/>
                <a:t>         </a:t>
              </a:r>
            </a:p>
          </p:txBody>
        </p:sp>
        <p:sp>
          <p:nvSpPr>
            <p:cNvPr id="42" name="Elimina">
              <a:extLst>
                <a:ext uri="{FF2B5EF4-FFF2-40B4-BE49-F238E27FC236}">
                  <a16:creationId xmlns:a16="http://schemas.microsoft.com/office/drawing/2014/main" id="{1C921E67-0F54-FD54-8B17-9218129FD6CF}"/>
                </a:ext>
              </a:extLst>
            </p:cNvPr>
            <p:cNvSpPr/>
            <p:nvPr/>
          </p:nvSpPr>
          <p:spPr>
            <a:xfrm>
              <a:off x="14059184" y="7933258"/>
              <a:ext cx="456862" cy="456871"/>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6"/>
                    <a:pt x="2881" y="3016"/>
                  </a:cubicBezTo>
                  <a:cubicBezTo>
                    <a:pt x="-961" y="7037"/>
                    <a:pt x="-961" y="13558"/>
                    <a:pt x="2881" y="17579"/>
                  </a:cubicBezTo>
                  <a:cubicBezTo>
                    <a:pt x="6724" y="21600"/>
                    <a:pt x="12954" y="21600"/>
                    <a:pt x="16797" y="17579"/>
                  </a:cubicBezTo>
                  <a:cubicBezTo>
                    <a:pt x="20639" y="13558"/>
                    <a:pt x="20639" y="7037"/>
                    <a:pt x="16797" y="3016"/>
                  </a:cubicBezTo>
                  <a:cubicBezTo>
                    <a:pt x="14875" y="1006"/>
                    <a:pt x="12357" y="0"/>
                    <a:pt x="9839" y="0"/>
                  </a:cubicBezTo>
                  <a:close/>
                  <a:moveTo>
                    <a:pt x="6165" y="4684"/>
                  </a:moveTo>
                  <a:cubicBezTo>
                    <a:pt x="6180" y="4684"/>
                    <a:pt x="6194" y="4690"/>
                    <a:pt x="6205" y="4702"/>
                  </a:cubicBezTo>
                  <a:lnTo>
                    <a:pt x="9799" y="8462"/>
                  </a:lnTo>
                  <a:cubicBezTo>
                    <a:pt x="9822" y="8486"/>
                    <a:pt x="9858" y="8486"/>
                    <a:pt x="9881" y="8462"/>
                  </a:cubicBezTo>
                  <a:lnTo>
                    <a:pt x="13474" y="4702"/>
                  </a:lnTo>
                  <a:cubicBezTo>
                    <a:pt x="13497" y="4678"/>
                    <a:pt x="13533" y="4678"/>
                    <a:pt x="13556" y="4702"/>
                  </a:cubicBezTo>
                  <a:lnTo>
                    <a:pt x="15186" y="6408"/>
                  </a:lnTo>
                  <a:cubicBezTo>
                    <a:pt x="15209" y="6432"/>
                    <a:pt x="15209" y="6471"/>
                    <a:pt x="15186" y="6495"/>
                  </a:cubicBezTo>
                  <a:lnTo>
                    <a:pt x="11593" y="10254"/>
                  </a:lnTo>
                  <a:cubicBezTo>
                    <a:pt x="11570" y="10278"/>
                    <a:pt x="11570" y="10317"/>
                    <a:pt x="11593" y="10341"/>
                  </a:cubicBezTo>
                  <a:lnTo>
                    <a:pt x="15186" y="14100"/>
                  </a:lnTo>
                  <a:cubicBezTo>
                    <a:pt x="15209" y="14124"/>
                    <a:pt x="15209" y="14162"/>
                    <a:pt x="15186" y="14186"/>
                  </a:cubicBezTo>
                  <a:lnTo>
                    <a:pt x="13556" y="15892"/>
                  </a:lnTo>
                  <a:cubicBezTo>
                    <a:pt x="13533" y="15916"/>
                    <a:pt x="13497" y="15916"/>
                    <a:pt x="13474" y="15892"/>
                  </a:cubicBezTo>
                  <a:lnTo>
                    <a:pt x="9881" y="12133"/>
                  </a:lnTo>
                  <a:cubicBezTo>
                    <a:pt x="9858" y="12109"/>
                    <a:pt x="9822" y="12109"/>
                    <a:pt x="9799" y="12133"/>
                  </a:cubicBezTo>
                  <a:lnTo>
                    <a:pt x="6205" y="15892"/>
                  </a:lnTo>
                  <a:cubicBezTo>
                    <a:pt x="6183" y="15916"/>
                    <a:pt x="6147" y="15916"/>
                    <a:pt x="6124" y="15892"/>
                  </a:cubicBezTo>
                  <a:lnTo>
                    <a:pt x="4493" y="14186"/>
                  </a:lnTo>
                  <a:cubicBezTo>
                    <a:pt x="4471" y="14162"/>
                    <a:pt x="4471" y="14124"/>
                    <a:pt x="4493" y="14100"/>
                  </a:cubicBezTo>
                  <a:lnTo>
                    <a:pt x="8085" y="10341"/>
                  </a:lnTo>
                  <a:cubicBezTo>
                    <a:pt x="8108" y="10317"/>
                    <a:pt x="8108" y="10278"/>
                    <a:pt x="8085" y="10254"/>
                  </a:cubicBezTo>
                  <a:lnTo>
                    <a:pt x="4493" y="6495"/>
                  </a:lnTo>
                  <a:cubicBezTo>
                    <a:pt x="4471" y="6471"/>
                    <a:pt x="4471" y="6432"/>
                    <a:pt x="4493" y="6408"/>
                  </a:cubicBezTo>
                  <a:lnTo>
                    <a:pt x="6124" y="4702"/>
                  </a:lnTo>
                  <a:cubicBezTo>
                    <a:pt x="6135" y="4690"/>
                    <a:pt x="6151" y="4684"/>
                    <a:pt x="6165" y="4684"/>
                  </a:cubicBezTo>
                  <a:close/>
                </a:path>
              </a:pathLst>
            </a:cu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grpSp>
      <p:sp>
        <p:nvSpPr>
          <p:cNvPr id="43" name="1Martin, A., Furieri, L., Dörfler, F., Lygeros, J., &amp; Ferrari-Trecate, G. (2022, May). Safe control with minimal regret. In Learning for Dynamics and Control Conference (pp. 726-738). PMLR.">
            <a:extLst>
              <a:ext uri="{FF2B5EF4-FFF2-40B4-BE49-F238E27FC236}">
                <a16:creationId xmlns:a16="http://schemas.microsoft.com/office/drawing/2014/main" id="{35E226E5-1071-1A6A-5C25-95940E0BB886}"/>
              </a:ext>
            </a:extLst>
          </p:cNvPr>
          <p:cNvSpPr txBox="1"/>
          <p:nvPr/>
        </p:nvSpPr>
        <p:spPr>
          <a:xfrm>
            <a:off x="1145667" y="12475725"/>
            <a:ext cx="21958421" cy="4103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457200">
              <a:defRPr sz="2000">
                <a:solidFill>
                  <a:srgbClr val="222222"/>
                </a:solidFill>
              </a:defRPr>
            </a:pPr>
            <a:r>
              <a:rPr lang="it-CH" sz="2000" dirty="0"/>
              <a:t>Krishnan, V., &amp; Martínez, S. (2020). A probabilistic framework for moving-horizon estimation: Stability and privacy guarantees. </a:t>
            </a:r>
            <a:r>
              <a:rPr lang="it-CH" sz="2000" i="1" dirty="0"/>
              <a:t>IEEE Transactions on Automatic Control</a:t>
            </a:r>
            <a:r>
              <a:rPr lang="it-CH" sz="2000" dirty="0"/>
              <a:t>, </a:t>
            </a:r>
            <a:r>
              <a:rPr lang="it-CH" sz="2000" i="1" dirty="0"/>
              <a:t>66</a:t>
            </a:r>
            <a:r>
              <a:rPr lang="it-CH" sz="2000" dirty="0"/>
              <a:t>(4), 1817-1824.</a:t>
            </a:r>
            <a:endParaRPr lang="it-CH" dirty="0">
              <a:solidFill>
                <a:schemeClr val="bg2">
                  <a:lumMod val="10000"/>
                </a:schemeClr>
              </a:solidFill>
            </a:endParaRPr>
          </a:p>
        </p:txBody>
      </p:sp>
      <p:sp>
        <p:nvSpPr>
          <p:cNvPr id="44" name="How can we define the clairvoyant optimal policy?">
            <a:extLst>
              <a:ext uri="{FF2B5EF4-FFF2-40B4-BE49-F238E27FC236}">
                <a16:creationId xmlns:a16="http://schemas.microsoft.com/office/drawing/2014/main" id="{FE8E134A-3389-F203-0E63-19D116D905EB}"/>
              </a:ext>
            </a:extLst>
          </p:cNvPr>
          <p:cNvSpPr txBox="1">
            <a:spLocks/>
          </p:cNvSpPr>
          <p:nvPr/>
        </p:nvSpPr>
        <p:spPr>
          <a:xfrm>
            <a:off x="15048695" y="10949409"/>
            <a:ext cx="6536589" cy="6819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marL="0" indent="0" hangingPunct="1">
              <a:buNone/>
              <a:defRPr sz="3600"/>
            </a:pPr>
            <a:r>
              <a:rPr lang="it-CH" sz="2400" dirty="0"/>
              <a:t>         not directly applicable for control</a:t>
            </a:r>
          </a:p>
        </p:txBody>
      </p:sp>
      <p:sp>
        <p:nvSpPr>
          <p:cNvPr id="8" name="Segnaposto numero diapositiva 7">
            <a:extLst>
              <a:ext uri="{FF2B5EF4-FFF2-40B4-BE49-F238E27FC236}">
                <a16:creationId xmlns:a16="http://schemas.microsoft.com/office/drawing/2014/main" id="{447B7EFA-C797-44D8-00E2-920B06DC65B1}"/>
              </a:ext>
            </a:extLst>
          </p:cNvPr>
          <p:cNvSpPr>
            <a:spLocks noGrp="1"/>
          </p:cNvSpPr>
          <p:nvPr>
            <p:ph type="sldNum" sz="quarter" idx="2"/>
          </p:nvPr>
        </p:nvSpPr>
        <p:spPr/>
        <p:txBody>
          <a:bodyPr/>
          <a:lstStyle/>
          <a:p>
            <a:fld id="{86CB4B4D-7CA3-9044-876B-883B54F8677D}" type="slidenum">
              <a:rPr lang="it-CH" smtClean="0"/>
              <a:t>6</a:t>
            </a:fld>
            <a:endParaRPr lang="it-CH"/>
          </a:p>
        </p:txBody>
      </p:sp>
    </p:spTree>
    <p:extLst>
      <p:ext uri="{BB962C8B-B14F-4D97-AF65-F5344CB8AC3E}">
        <p14:creationId xmlns:p14="http://schemas.microsoft.com/office/powerpoint/2010/main" val="107286384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3"/>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31"/>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par>
                                <p:cTn id="35" presetID="1" presetClass="entr" presetSubtype="0" fill="hold" grpId="1" nodeType="withEffect">
                                  <p:stCondLst>
                                    <p:cond delay="0"/>
                                  </p:stCondLst>
                                  <p:childTnLst>
                                    <p:set>
                                      <p:cBhvr>
                                        <p:cTn id="36" dur="1" fill="hold">
                                          <p:stCondLst>
                                            <p:cond delay="0"/>
                                          </p:stCondLst>
                                        </p:cTn>
                                        <p:tgtEl>
                                          <p:spTgt spid="3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3" grpId="0" animBg="1"/>
      <p:bldP spid="13" grpId="1" animBg="1"/>
      <p:bldP spid="15" grpId="0" animBg="1"/>
      <p:bldP spid="16" grpId="0" animBg="1"/>
      <p:bldP spid="30" grpId="0" animBg="1"/>
      <p:bldP spid="31" grpId="0" animBg="1"/>
      <p:bldP spid="31" grpId="1" animBg="1"/>
      <p:bldP spid="37" grpId="0" animBg="1"/>
      <p:bldP spid="37" grpId="1" animBg="1"/>
      <p:bldP spid="43" grpId="0" animBg="1"/>
      <p:bldP spid="4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15F61C-1DFF-28C1-BF06-16640E3BB7A8}"/>
            </a:ext>
          </a:extLst>
        </p:cNvPr>
        <p:cNvGrpSpPr/>
        <p:nvPr/>
      </p:nvGrpSpPr>
      <p:grpSpPr>
        <a:xfrm>
          <a:off x="0" y="0"/>
          <a:ext cx="0" cy="0"/>
          <a:chOff x="0" y="0"/>
          <a:chExt cx="0" cy="0"/>
        </a:xfrm>
      </p:grpSpPr>
      <p:sp>
        <p:nvSpPr>
          <p:cNvPr id="21" name="Rettangolo arrotondato">
            <a:extLst>
              <a:ext uri="{FF2B5EF4-FFF2-40B4-BE49-F238E27FC236}">
                <a16:creationId xmlns:a16="http://schemas.microsoft.com/office/drawing/2014/main" id="{D6A2E262-60E1-752F-8D1A-0ED190BFB9A7}"/>
              </a:ext>
            </a:extLst>
          </p:cNvPr>
          <p:cNvSpPr/>
          <p:nvPr/>
        </p:nvSpPr>
        <p:spPr>
          <a:xfrm>
            <a:off x="10346890" y="9618125"/>
            <a:ext cx="1275615" cy="598426"/>
          </a:xfrm>
          <a:prstGeom prst="roundRect">
            <a:avLst>
              <a:gd name="adj" fmla="val 17007"/>
            </a:avLst>
          </a:prstGeom>
          <a:solidFill>
            <a:schemeClr val="accent5">
              <a:lumMod val="40000"/>
              <a:lumOff val="60000"/>
              <a:alpha val="20000"/>
            </a:scheme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95" name="Introduction">
            <a:extLst>
              <a:ext uri="{FF2B5EF4-FFF2-40B4-BE49-F238E27FC236}">
                <a16:creationId xmlns:a16="http://schemas.microsoft.com/office/drawing/2014/main" id="{FEA8CF07-F249-7A08-1696-1266A3EA9301}"/>
              </a:ext>
            </a:extLst>
          </p:cNvPr>
          <p:cNvSpPr txBox="1">
            <a:spLocks noGrp="1"/>
          </p:cNvSpPr>
          <p:nvPr>
            <p:ph type="title"/>
          </p:nvPr>
        </p:nvSpPr>
        <p:spPr>
          <a:prstGeom prst="rect">
            <a:avLst/>
          </a:prstGeom>
        </p:spPr>
        <p:txBody>
          <a:bodyPr/>
          <a:lstStyle/>
          <a:p>
            <a:r>
              <a:rPr lang="en-US" dirty="0"/>
              <a:t>Problem formulation</a:t>
            </a:r>
          </a:p>
        </p:txBody>
      </p:sp>
      <p:sp>
        <p:nvSpPr>
          <p:cNvPr id="297" name="4">
            <a:extLst>
              <a:ext uri="{FF2B5EF4-FFF2-40B4-BE49-F238E27FC236}">
                <a16:creationId xmlns:a16="http://schemas.microsoft.com/office/drawing/2014/main" id="{1204C34A-71BD-ACFA-9B79-65D15B54F3A6}"/>
              </a:ext>
            </a:extLst>
          </p:cNvPr>
          <p:cNvSpPr txBox="1">
            <a:spLocks noGrp="1"/>
          </p:cNvSpPr>
          <p:nvPr>
            <p:ph type="sldNum" sz="quarter" idx="4294967295"/>
          </p:nvPr>
        </p:nvSpPr>
        <p:spPr>
          <a:xfrm>
            <a:off x="12070335" y="13076008"/>
            <a:ext cx="230832" cy="37959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it-IT" dirty="0"/>
              <a:t>7</a:t>
            </a:r>
            <a:endParaRPr dirty="0"/>
          </a:p>
        </p:txBody>
      </p:sp>
      <p:grpSp>
        <p:nvGrpSpPr>
          <p:cNvPr id="2" name="Gruppo 1">
            <a:extLst>
              <a:ext uri="{FF2B5EF4-FFF2-40B4-BE49-F238E27FC236}">
                <a16:creationId xmlns:a16="http://schemas.microsoft.com/office/drawing/2014/main" id="{6E3099F0-35DA-C369-17A7-18BBCED6FF83}"/>
              </a:ext>
            </a:extLst>
          </p:cNvPr>
          <p:cNvGrpSpPr/>
          <p:nvPr/>
        </p:nvGrpSpPr>
        <p:grpSpPr>
          <a:xfrm>
            <a:off x="1138238" y="4194175"/>
            <a:ext cx="7814639" cy="3552148"/>
            <a:chOff x="727285" y="4025131"/>
            <a:chExt cx="7814639" cy="3552148"/>
          </a:xfrm>
        </p:grpSpPr>
        <p:sp>
          <p:nvSpPr>
            <p:cNvPr id="3" name="Rettangolo arrotondato">
              <a:extLst>
                <a:ext uri="{FF2B5EF4-FFF2-40B4-BE49-F238E27FC236}">
                  <a16:creationId xmlns:a16="http://schemas.microsoft.com/office/drawing/2014/main" id="{F1393BA3-902B-3F85-A84B-DEB459D7768F}"/>
                </a:ext>
              </a:extLst>
            </p:cNvPr>
            <p:cNvSpPr/>
            <p:nvPr/>
          </p:nvSpPr>
          <p:spPr>
            <a:xfrm>
              <a:off x="2232786" y="6457182"/>
              <a:ext cx="5284945" cy="1120097"/>
            </a:xfrm>
            <a:prstGeom prst="roundRect">
              <a:avLst>
                <a:gd name="adj" fmla="val 17007"/>
              </a:avLst>
            </a:prstGeom>
            <a:solidFill>
              <a:srgbClr val="D5D5D5">
                <a:alpha val="30330"/>
              </a:srgbClr>
            </a:solidFill>
            <a:ln w="25400" cap="flat">
              <a:solidFill>
                <a:srgbClr val="000000"/>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4" name="Linea">
              <a:extLst>
                <a:ext uri="{FF2B5EF4-FFF2-40B4-BE49-F238E27FC236}">
                  <a16:creationId xmlns:a16="http://schemas.microsoft.com/office/drawing/2014/main" id="{C22C0B65-69AA-FAF6-0881-0A503467F157}"/>
                </a:ext>
              </a:extLst>
            </p:cNvPr>
            <p:cNvSpPr/>
            <p:nvPr/>
          </p:nvSpPr>
          <p:spPr>
            <a:xfrm flipH="1">
              <a:off x="7521666" y="7017231"/>
              <a:ext cx="1020258" cy="1"/>
            </a:xfrm>
            <a:prstGeom prst="line">
              <a:avLst/>
            </a:prstGeom>
            <a:noFill/>
            <a:ln w="25400" cap="flat">
              <a:solidFill>
                <a:srgbClr val="000000"/>
              </a:solidFill>
              <a:prstDash val="solid"/>
              <a:miter lim="400000"/>
              <a:tailEnd type="stealth" w="med" len="med"/>
            </a:ln>
            <a:effectLst/>
          </p:spPr>
          <p:txBody>
            <a:bodyPr wrap="square" lIns="50800" tIns="50800" rIns="50800" bIns="50800" numCol="1" anchor="ctr">
              <a:noAutofit/>
            </a:bodyPr>
            <a:lstStyle/>
            <a:p>
              <a:endParaRPr/>
            </a:p>
          </p:txBody>
        </p:sp>
        <p:sp>
          <p:nvSpPr>
            <p:cNvPr id="5" name="Linea">
              <a:extLst>
                <a:ext uri="{FF2B5EF4-FFF2-40B4-BE49-F238E27FC236}">
                  <a16:creationId xmlns:a16="http://schemas.microsoft.com/office/drawing/2014/main" id="{56C13019-CA4F-C5EF-3220-6D3AAE121564}"/>
                </a:ext>
              </a:extLst>
            </p:cNvPr>
            <p:cNvSpPr/>
            <p:nvPr/>
          </p:nvSpPr>
          <p:spPr>
            <a:xfrm flipH="1" flipV="1">
              <a:off x="7521666" y="4818035"/>
              <a:ext cx="1020258" cy="1"/>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endParaRPr/>
            </a:p>
          </p:txBody>
        </p:sp>
        <p:sp>
          <p:nvSpPr>
            <p:cNvPr id="6" name="Linea">
              <a:extLst>
                <a:ext uri="{FF2B5EF4-FFF2-40B4-BE49-F238E27FC236}">
                  <a16:creationId xmlns:a16="http://schemas.microsoft.com/office/drawing/2014/main" id="{1F774681-301E-9E91-D8F8-33DF1560DEAB}"/>
                </a:ext>
              </a:extLst>
            </p:cNvPr>
            <p:cNvSpPr/>
            <p:nvPr/>
          </p:nvSpPr>
          <p:spPr>
            <a:xfrm flipV="1">
              <a:off x="8531316" y="4807263"/>
              <a:ext cx="1" cy="2222502"/>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endParaRPr/>
            </a:p>
          </p:txBody>
        </p:sp>
        <p:sp>
          <p:nvSpPr>
            <p:cNvPr id="7" name="Linea">
              <a:extLst>
                <a:ext uri="{FF2B5EF4-FFF2-40B4-BE49-F238E27FC236}">
                  <a16:creationId xmlns:a16="http://schemas.microsoft.com/office/drawing/2014/main" id="{C2193AC5-9E76-D9C6-971D-F68DFC99017E}"/>
                </a:ext>
              </a:extLst>
            </p:cNvPr>
            <p:cNvSpPr/>
            <p:nvPr/>
          </p:nvSpPr>
          <p:spPr>
            <a:xfrm>
              <a:off x="1208595" y="5157016"/>
              <a:ext cx="1020257" cy="1"/>
            </a:xfrm>
            <a:prstGeom prst="line">
              <a:avLst/>
            </a:prstGeom>
            <a:noFill/>
            <a:ln w="25400" cap="flat">
              <a:solidFill>
                <a:srgbClr val="000000"/>
              </a:solidFill>
              <a:prstDash val="solid"/>
              <a:miter lim="400000"/>
              <a:tailEnd type="stealth" w="med" len="med"/>
            </a:ln>
            <a:effectLst/>
          </p:spPr>
          <p:txBody>
            <a:bodyPr wrap="square" lIns="50800" tIns="50800" rIns="50800" bIns="50800" numCol="1" anchor="ctr">
              <a:noAutofit/>
            </a:bodyPr>
            <a:lstStyle/>
            <a:p>
              <a:endParaRPr/>
            </a:p>
          </p:txBody>
        </p:sp>
        <p:sp>
          <p:nvSpPr>
            <p:cNvPr id="8" name="Linea">
              <a:extLst>
                <a:ext uri="{FF2B5EF4-FFF2-40B4-BE49-F238E27FC236}">
                  <a16:creationId xmlns:a16="http://schemas.microsoft.com/office/drawing/2014/main" id="{95BD0AF1-F667-811C-2E8A-1B62D363B5EC}"/>
                </a:ext>
              </a:extLst>
            </p:cNvPr>
            <p:cNvSpPr/>
            <p:nvPr/>
          </p:nvSpPr>
          <p:spPr>
            <a:xfrm>
              <a:off x="1208595" y="7018992"/>
              <a:ext cx="1020257" cy="1"/>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endParaRPr/>
            </a:p>
          </p:txBody>
        </p:sp>
        <p:sp>
          <p:nvSpPr>
            <p:cNvPr id="9" name="Linea">
              <a:extLst>
                <a:ext uri="{FF2B5EF4-FFF2-40B4-BE49-F238E27FC236}">
                  <a16:creationId xmlns:a16="http://schemas.microsoft.com/office/drawing/2014/main" id="{4FB9C82A-7BF3-98C5-FDED-1A904C5F96D1}"/>
                </a:ext>
              </a:extLst>
            </p:cNvPr>
            <p:cNvSpPr/>
            <p:nvPr/>
          </p:nvSpPr>
          <p:spPr>
            <a:xfrm flipH="1">
              <a:off x="1219201" y="5143500"/>
              <a:ext cx="1" cy="1886266"/>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endParaRPr/>
            </a:p>
          </p:txBody>
        </p:sp>
        <p:sp>
          <p:nvSpPr>
            <p:cNvPr id="10" name="Linea">
              <a:extLst>
                <a:ext uri="{FF2B5EF4-FFF2-40B4-BE49-F238E27FC236}">
                  <a16:creationId xmlns:a16="http://schemas.microsoft.com/office/drawing/2014/main" id="{962F19BA-C57C-9C98-1F70-BC895BBF941E}"/>
                </a:ext>
              </a:extLst>
            </p:cNvPr>
            <p:cNvSpPr/>
            <p:nvPr/>
          </p:nvSpPr>
          <p:spPr>
            <a:xfrm>
              <a:off x="1208595" y="4478572"/>
              <a:ext cx="1020257" cy="1"/>
            </a:xfrm>
            <a:prstGeom prst="line">
              <a:avLst/>
            </a:prstGeom>
            <a:noFill/>
            <a:ln w="25400" cap="flat">
              <a:solidFill>
                <a:srgbClr val="000000"/>
              </a:solidFill>
              <a:prstDash val="solid"/>
              <a:miter lim="400000"/>
              <a:tailEnd type="stealth" w="med" len="med"/>
            </a:ln>
            <a:effectLst/>
          </p:spPr>
          <p:txBody>
            <a:bodyPr wrap="square" lIns="50800" tIns="50800" rIns="50800" bIns="50800" numCol="1" anchor="ctr">
              <a:noAutofit/>
            </a:bodyPr>
            <a:lstStyle/>
            <a:p>
              <a:endParaRPr/>
            </a:p>
          </p:txBody>
        </p:sp>
        <p:grpSp>
          <p:nvGrpSpPr>
            <p:cNvPr id="11" name="Gruppo 10">
              <a:extLst>
                <a:ext uri="{FF2B5EF4-FFF2-40B4-BE49-F238E27FC236}">
                  <a16:creationId xmlns:a16="http://schemas.microsoft.com/office/drawing/2014/main" id="{4A8C15AF-FC8B-2B80-AF8C-ED089FCC8E45}"/>
                </a:ext>
              </a:extLst>
            </p:cNvPr>
            <p:cNvGrpSpPr/>
            <p:nvPr/>
          </p:nvGrpSpPr>
          <p:grpSpPr>
            <a:xfrm>
              <a:off x="2239458" y="4025131"/>
              <a:ext cx="5284945" cy="1564263"/>
              <a:chOff x="2239458" y="4035903"/>
              <a:chExt cx="5284945" cy="1564263"/>
            </a:xfrm>
          </p:grpSpPr>
          <p:sp>
            <p:nvSpPr>
              <p:cNvPr id="14" name="Rettangolo arrotondato">
                <a:extLst>
                  <a:ext uri="{FF2B5EF4-FFF2-40B4-BE49-F238E27FC236}">
                    <a16:creationId xmlns:a16="http://schemas.microsoft.com/office/drawing/2014/main" id="{A3414A0B-9E98-02DB-0DF5-7A564D8902D2}"/>
                  </a:ext>
                </a:extLst>
              </p:cNvPr>
              <p:cNvSpPr/>
              <p:nvPr/>
            </p:nvSpPr>
            <p:spPr>
              <a:xfrm>
                <a:off x="2239458" y="4035903"/>
                <a:ext cx="5284945" cy="1564263"/>
              </a:xfrm>
              <a:prstGeom prst="roundRect">
                <a:avLst>
                  <a:gd name="adj" fmla="val 17007"/>
                </a:avLst>
              </a:prstGeom>
              <a:solidFill>
                <a:srgbClr val="D5D5D5">
                  <a:alpha val="30330"/>
                </a:srgbClr>
              </a:solidFill>
              <a:ln w="25400" cap="flat">
                <a:solidFill>
                  <a:srgbClr val="000000"/>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pic>
            <p:nvPicPr>
              <p:cNvPr id="15" name="Immagine 14">
                <a:extLst>
                  <a:ext uri="{FF2B5EF4-FFF2-40B4-BE49-F238E27FC236}">
                    <a16:creationId xmlns:a16="http://schemas.microsoft.com/office/drawing/2014/main" id="{AEB2E0A3-C685-7EF7-26D7-B5EEEF3E653E}"/>
                  </a:ext>
                </a:extLst>
              </p:cNvPr>
              <p:cNvPicPr>
                <a:picLocks noChangeAspect="1"/>
              </p:cNvPicPr>
              <p:nvPr/>
            </p:nvPicPr>
            <p:blipFill>
              <a:blip r:embed="rId3"/>
              <a:stretch>
                <a:fillRect/>
              </a:stretch>
            </p:blipFill>
            <p:spPr>
              <a:xfrm>
                <a:off x="2837230" y="4322734"/>
                <a:ext cx="4089400" cy="990600"/>
              </a:xfrm>
              <a:prstGeom prst="rect">
                <a:avLst/>
              </a:prstGeom>
            </p:spPr>
          </p:pic>
        </p:grpSp>
        <p:pic>
          <p:nvPicPr>
            <p:cNvPr id="12" name="Immagine 11">
              <a:extLst>
                <a:ext uri="{FF2B5EF4-FFF2-40B4-BE49-F238E27FC236}">
                  <a16:creationId xmlns:a16="http://schemas.microsoft.com/office/drawing/2014/main" id="{13077A0C-1771-28C7-CE6A-2DBE5A4F8230}"/>
                </a:ext>
              </a:extLst>
            </p:cNvPr>
            <p:cNvPicPr>
              <a:picLocks noChangeAspect="1"/>
            </p:cNvPicPr>
            <p:nvPr/>
          </p:nvPicPr>
          <p:blipFill>
            <a:blip r:embed="rId4"/>
            <a:stretch>
              <a:fillRect/>
            </a:stretch>
          </p:blipFill>
          <p:spPr>
            <a:xfrm>
              <a:off x="727285" y="4107938"/>
              <a:ext cx="914400" cy="266700"/>
            </a:xfrm>
            <a:prstGeom prst="rect">
              <a:avLst/>
            </a:prstGeom>
          </p:spPr>
        </p:pic>
        <p:pic>
          <p:nvPicPr>
            <p:cNvPr id="13" name="Immagine 12">
              <a:extLst>
                <a:ext uri="{FF2B5EF4-FFF2-40B4-BE49-F238E27FC236}">
                  <a16:creationId xmlns:a16="http://schemas.microsoft.com/office/drawing/2014/main" id="{78D31893-C34E-9BE8-7F44-C2D32633670F}"/>
                </a:ext>
              </a:extLst>
            </p:cNvPr>
            <p:cNvPicPr>
              <a:picLocks noChangeAspect="1"/>
            </p:cNvPicPr>
            <p:nvPr/>
          </p:nvPicPr>
          <p:blipFill>
            <a:blip r:embed="rId5"/>
            <a:stretch>
              <a:fillRect/>
            </a:stretch>
          </p:blipFill>
          <p:spPr>
            <a:xfrm>
              <a:off x="3072180" y="6820038"/>
              <a:ext cx="3619500" cy="419100"/>
            </a:xfrm>
            <a:prstGeom prst="rect">
              <a:avLst/>
            </a:prstGeom>
          </p:spPr>
        </p:pic>
      </p:grpSp>
      <p:sp>
        <p:nvSpPr>
          <p:cNvPr id="18" name="CasellaDiTesto 17">
            <a:extLst>
              <a:ext uri="{FF2B5EF4-FFF2-40B4-BE49-F238E27FC236}">
                <a16:creationId xmlns:a16="http://schemas.microsoft.com/office/drawing/2014/main" id="{3D9470D3-92E5-3875-220D-78780ABE893C}"/>
              </a:ext>
            </a:extLst>
          </p:cNvPr>
          <p:cNvSpPr txBox="1"/>
          <p:nvPr/>
        </p:nvSpPr>
        <p:spPr>
          <a:xfrm>
            <a:off x="10087007" y="3762512"/>
            <a:ext cx="12723278" cy="1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GB" sz="3200" b="1" i="0" u="none" strike="noStrike" cap="none" spc="0" normalizeH="0" baseline="0" dirty="0">
                <a:ln>
                  <a:noFill/>
                </a:ln>
                <a:solidFill>
                  <a:schemeClr val="bg2">
                    <a:lumMod val="10000"/>
                  </a:schemeClr>
                </a:solidFill>
                <a:effectLst/>
                <a:uFillTx/>
                <a:latin typeface="+mn-lt"/>
                <a:ea typeface="+mn-ea"/>
                <a:cs typeface="+mn-cs"/>
                <a:sym typeface="Helvetica Neue"/>
              </a:rPr>
              <a:t>Objective: </a:t>
            </a:r>
            <a:r>
              <a:rPr kumimoji="0" lang="en-GB" sz="3200" i="0" u="none" strike="noStrike" cap="none" spc="0" normalizeH="0" baseline="0" dirty="0">
                <a:ln>
                  <a:noFill/>
                </a:ln>
                <a:solidFill>
                  <a:schemeClr val="bg2">
                    <a:lumMod val="10000"/>
                  </a:schemeClr>
                </a:solidFill>
                <a:effectLst/>
                <a:uFillTx/>
                <a:latin typeface="+mn-lt"/>
                <a:ea typeface="+mn-ea"/>
                <a:cs typeface="+mn-cs"/>
                <a:sym typeface="Helvetica Neue"/>
              </a:rPr>
              <a:t>one-shot computation of a </a:t>
            </a:r>
            <a:r>
              <a:rPr kumimoji="0" lang="en-GB" sz="3200" i="0" u="none" strike="noStrike" cap="none" spc="0" normalizeH="0" baseline="0" dirty="0">
                <a:ln>
                  <a:noFill/>
                </a:ln>
                <a:solidFill>
                  <a:srgbClr val="0070C0"/>
                </a:solidFill>
                <a:effectLst/>
                <a:uFillTx/>
                <a:latin typeface="+mn-lt"/>
                <a:ea typeface="+mn-ea"/>
                <a:cs typeface="+mn-cs"/>
                <a:sym typeface="Helvetica Neue"/>
              </a:rPr>
              <a:t>safe</a:t>
            </a:r>
            <a:r>
              <a:rPr kumimoji="0" lang="en-GB" sz="3200" i="0" u="none" strike="noStrike" cap="none" spc="0" normalizeH="0" baseline="0" dirty="0">
                <a:ln>
                  <a:noFill/>
                </a:ln>
                <a:solidFill>
                  <a:schemeClr val="bg2">
                    <a:lumMod val="10000"/>
                  </a:schemeClr>
                </a:solidFill>
                <a:effectLst/>
                <a:uFillTx/>
                <a:latin typeface="+mn-lt"/>
                <a:ea typeface="+mn-ea"/>
                <a:cs typeface="+mn-cs"/>
                <a:sym typeface="Helvetica Neue"/>
              </a:rPr>
              <a:t>, </a:t>
            </a:r>
            <a:r>
              <a:rPr kumimoji="0" lang="en-GB" sz="3200" i="0" u="none" strike="noStrike" cap="none" spc="0" normalizeH="0" baseline="0" dirty="0">
                <a:ln>
                  <a:noFill/>
                </a:ln>
                <a:solidFill>
                  <a:srgbClr val="0070C0"/>
                </a:solidFill>
                <a:effectLst/>
                <a:uFillTx/>
                <a:latin typeface="+mn-lt"/>
                <a:ea typeface="+mn-ea"/>
                <a:cs typeface="+mn-cs"/>
                <a:sym typeface="Helvetica Neue"/>
              </a:rPr>
              <a:t>output</a:t>
            </a:r>
            <a:r>
              <a:rPr kumimoji="0" lang="en-GB" sz="3200" i="0" u="none" strike="noStrike" cap="none" spc="0" normalizeH="0" baseline="0" dirty="0">
                <a:ln>
                  <a:noFill/>
                </a:ln>
                <a:solidFill>
                  <a:schemeClr val="bg2">
                    <a:lumMod val="10000"/>
                  </a:schemeClr>
                </a:solidFill>
                <a:effectLst/>
                <a:uFillTx/>
                <a:latin typeface="+mn-lt"/>
                <a:ea typeface="+mn-ea"/>
                <a:cs typeface="+mn-cs"/>
                <a:sym typeface="Helvetica Neue"/>
              </a:rPr>
              <a:t>-feedback policy</a:t>
            </a:r>
            <a:br>
              <a:rPr kumimoji="0" lang="en-GB" sz="3200" i="0" u="none" strike="noStrike" cap="none" spc="0" normalizeH="0" baseline="0" dirty="0">
                <a:ln>
                  <a:noFill/>
                </a:ln>
                <a:solidFill>
                  <a:schemeClr val="bg2">
                    <a:lumMod val="10000"/>
                  </a:schemeClr>
                </a:solidFill>
                <a:effectLst/>
                <a:uFillTx/>
                <a:latin typeface="+mn-lt"/>
                <a:ea typeface="+mn-ea"/>
                <a:cs typeface="+mn-cs"/>
                <a:sym typeface="Helvetica Neue"/>
              </a:rPr>
            </a:br>
            <a:br>
              <a:rPr kumimoji="0" lang="en-GB" i="0" u="none" strike="noStrike" cap="none" spc="0" normalizeH="0" baseline="0" dirty="0">
                <a:ln>
                  <a:noFill/>
                </a:ln>
                <a:solidFill>
                  <a:schemeClr val="bg2">
                    <a:lumMod val="10000"/>
                  </a:schemeClr>
                </a:solidFill>
                <a:effectLst/>
                <a:uFillTx/>
                <a:latin typeface="+mn-lt"/>
                <a:ea typeface="+mn-ea"/>
                <a:cs typeface="+mn-cs"/>
                <a:sym typeface="Helvetica Neue"/>
              </a:rPr>
            </a:br>
            <a:r>
              <a:rPr kumimoji="0" lang="en-GB" sz="1600" i="0" u="none" strike="noStrike" cap="none" spc="0" normalizeH="0" baseline="0" dirty="0">
                <a:ln>
                  <a:noFill/>
                </a:ln>
                <a:solidFill>
                  <a:schemeClr val="bg2">
                    <a:lumMod val="10000"/>
                  </a:schemeClr>
                </a:solidFill>
                <a:effectLst/>
                <a:uFillTx/>
                <a:latin typeface="+mn-lt"/>
                <a:ea typeface="+mn-ea"/>
                <a:cs typeface="+mn-cs"/>
                <a:sym typeface="Helvetica Neue"/>
              </a:rPr>
              <a:t>                                    </a:t>
            </a:r>
            <a:r>
              <a:rPr kumimoji="0" lang="en-GB" sz="3200" i="0" u="none" strike="noStrike" cap="none" spc="0" normalizeH="0" baseline="0" dirty="0">
                <a:ln>
                  <a:noFill/>
                </a:ln>
                <a:solidFill>
                  <a:schemeClr val="bg2">
                    <a:lumMod val="10000"/>
                  </a:schemeClr>
                </a:solidFill>
                <a:effectLst/>
                <a:uFillTx/>
                <a:latin typeface="+mn-lt"/>
                <a:ea typeface="+mn-ea"/>
                <a:cs typeface="+mn-cs"/>
                <a:sym typeface="Helvetica Neue"/>
              </a:rPr>
              <a:t>minimizing a DR objective over an </a:t>
            </a:r>
            <a:r>
              <a:rPr kumimoji="0" lang="en-GB" sz="3200" i="0" u="none" strike="noStrike" cap="none" spc="0" normalizeH="0" baseline="0" dirty="0">
                <a:ln>
                  <a:noFill/>
                </a:ln>
                <a:solidFill>
                  <a:srgbClr val="0070C0"/>
                </a:solidFill>
                <a:effectLst/>
                <a:uFillTx/>
                <a:latin typeface="+mn-lt"/>
                <a:ea typeface="+mn-ea"/>
                <a:cs typeface="+mn-cs"/>
                <a:sym typeface="Helvetica Neue"/>
              </a:rPr>
              <a:t>infinite</a:t>
            </a:r>
            <a:r>
              <a:rPr kumimoji="0" lang="en-GB" sz="3200" i="0" u="none" strike="noStrike" cap="none" spc="0" normalizeH="0" baseline="0" dirty="0">
                <a:ln>
                  <a:noFill/>
                </a:ln>
                <a:solidFill>
                  <a:schemeClr val="bg2">
                    <a:lumMod val="10000"/>
                  </a:schemeClr>
                </a:solidFill>
                <a:effectLst/>
                <a:uFillTx/>
                <a:latin typeface="+mn-lt"/>
                <a:ea typeface="+mn-ea"/>
                <a:cs typeface="+mn-cs"/>
                <a:sym typeface="Helvetica Neue"/>
              </a:rPr>
              <a:t> horizon</a:t>
            </a:r>
            <a:endParaRPr kumimoji="0" lang="en-GB" sz="3200" b="1" i="0" u="none" strike="noStrike" cap="none" spc="0" normalizeH="0" baseline="0" dirty="0">
              <a:ln>
                <a:noFill/>
              </a:ln>
              <a:solidFill>
                <a:schemeClr val="bg2">
                  <a:lumMod val="10000"/>
                </a:schemeClr>
              </a:solidFill>
              <a:effectLst/>
              <a:uFillTx/>
              <a:latin typeface="+mn-lt"/>
              <a:ea typeface="+mn-ea"/>
              <a:cs typeface="+mn-cs"/>
              <a:sym typeface="Helvetica Neue"/>
            </a:endParaRPr>
          </a:p>
        </p:txBody>
      </p:sp>
      <p:grpSp>
        <p:nvGrpSpPr>
          <p:cNvPr id="31" name="Gruppo 30">
            <a:extLst>
              <a:ext uri="{FF2B5EF4-FFF2-40B4-BE49-F238E27FC236}">
                <a16:creationId xmlns:a16="http://schemas.microsoft.com/office/drawing/2014/main" id="{E09B811C-6129-CA0B-64CE-A5D0E04678F3}"/>
              </a:ext>
            </a:extLst>
          </p:cNvPr>
          <p:cNvGrpSpPr/>
          <p:nvPr/>
        </p:nvGrpSpPr>
        <p:grpSpPr>
          <a:xfrm>
            <a:off x="10087007" y="6550394"/>
            <a:ext cx="12723278" cy="1337680"/>
            <a:chOff x="10087007" y="7293395"/>
            <a:chExt cx="12723278" cy="1337680"/>
          </a:xfrm>
        </p:grpSpPr>
        <p:sp>
          <p:nvSpPr>
            <p:cNvPr id="25" name="CasellaDiTesto 24">
              <a:extLst>
                <a:ext uri="{FF2B5EF4-FFF2-40B4-BE49-F238E27FC236}">
                  <a16:creationId xmlns:a16="http://schemas.microsoft.com/office/drawing/2014/main" id="{64DBEB08-77D0-54A0-E812-3F2E69DE297A}"/>
                </a:ext>
              </a:extLst>
            </p:cNvPr>
            <p:cNvSpPr txBox="1"/>
            <p:nvPr/>
          </p:nvSpPr>
          <p:spPr>
            <a:xfrm>
              <a:off x="10087007" y="7297377"/>
              <a:ext cx="12723278" cy="13336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GB" sz="3200" b="1" i="0" u="none" strike="noStrike" cap="none" spc="0" normalizeH="0" baseline="0" dirty="0">
                  <a:ln>
                    <a:noFill/>
                  </a:ln>
                  <a:solidFill>
                    <a:schemeClr val="bg2">
                      <a:lumMod val="10000"/>
                    </a:schemeClr>
                  </a:solidFill>
                  <a:effectLst/>
                  <a:uFillTx/>
                  <a:latin typeface="+mn-lt"/>
                  <a:ea typeface="+mn-ea"/>
                  <a:cs typeface="+mn-cs"/>
                  <a:sym typeface="Helvetica Neue"/>
                </a:rPr>
                <a:t>                            </a:t>
              </a:r>
              <a:r>
                <a:rPr kumimoji="0" lang="en-GB" sz="3200" i="0" u="none" strike="noStrike" cap="none" spc="0" normalizeH="0" baseline="0" dirty="0">
                  <a:ln>
                    <a:noFill/>
                  </a:ln>
                  <a:solidFill>
                    <a:srgbClr val="FF0000"/>
                  </a:solidFill>
                  <a:effectLst/>
                  <a:uFillTx/>
                  <a:latin typeface="+mn-lt"/>
                  <a:ea typeface="+mn-ea"/>
                  <a:cs typeface="+mn-cs"/>
                  <a:sym typeface="Helvetica Neue"/>
                </a:rPr>
                <a:t>samples</a:t>
              </a:r>
              <a:r>
                <a:rPr kumimoji="0" lang="en-GB" sz="3200" i="0" u="none" strike="noStrike" cap="none" spc="0" normalizeH="0" baseline="0" dirty="0">
                  <a:ln>
                    <a:noFill/>
                  </a:ln>
                  <a:solidFill>
                    <a:schemeClr val="bg2">
                      <a:lumMod val="10000"/>
                    </a:schemeClr>
                  </a:solidFill>
                  <a:effectLst/>
                  <a:uFillTx/>
                  <a:latin typeface="+mn-lt"/>
                  <a:ea typeface="+mn-ea"/>
                  <a:cs typeface="+mn-cs"/>
                  <a:sym typeface="Helvetica Neue"/>
                </a:rPr>
                <a:t>         available for control design</a:t>
              </a:r>
              <a:br>
                <a:rPr kumimoji="0" lang="en-GB" sz="3200" i="0" u="none" strike="noStrike" cap="none" spc="0" normalizeH="0" baseline="0" dirty="0">
                  <a:ln>
                    <a:noFill/>
                  </a:ln>
                  <a:solidFill>
                    <a:schemeClr val="bg2">
                      <a:lumMod val="10000"/>
                    </a:schemeClr>
                  </a:solidFill>
                  <a:effectLst/>
                  <a:uFillTx/>
                  <a:latin typeface="+mn-lt"/>
                  <a:ea typeface="+mn-ea"/>
                  <a:cs typeface="+mn-cs"/>
                  <a:sym typeface="Helvetica Neue"/>
                </a:rPr>
              </a:br>
              <a:br>
                <a:rPr kumimoji="0" lang="en-GB" sz="1600" i="0" u="none" strike="noStrike" cap="none" spc="0" normalizeH="0" baseline="0" dirty="0">
                  <a:ln>
                    <a:noFill/>
                  </a:ln>
                  <a:solidFill>
                    <a:schemeClr val="bg2">
                      <a:lumMod val="10000"/>
                    </a:schemeClr>
                  </a:solidFill>
                  <a:effectLst/>
                  <a:uFillTx/>
                  <a:latin typeface="+mn-lt"/>
                  <a:ea typeface="+mn-ea"/>
                  <a:cs typeface="+mn-cs"/>
                  <a:sym typeface="Helvetica Neue"/>
                </a:rPr>
              </a:br>
              <a:r>
                <a:rPr kumimoji="0" lang="en-GB" sz="1600" i="0" u="none" strike="noStrike" cap="none" spc="0" normalizeH="0" baseline="0" dirty="0">
                  <a:ln>
                    <a:noFill/>
                  </a:ln>
                  <a:solidFill>
                    <a:schemeClr val="bg2">
                      <a:lumMod val="10000"/>
                    </a:schemeClr>
                  </a:solidFill>
                  <a:effectLst/>
                  <a:uFillTx/>
                  <a:latin typeface="+mn-lt"/>
                  <a:ea typeface="+mn-ea"/>
                  <a:cs typeface="+mn-cs"/>
                  <a:sym typeface="Helvetica Neue"/>
                </a:rPr>
                <a:t>                                             </a:t>
              </a:r>
              <a:r>
                <a:rPr kumimoji="0" lang="en-GB" sz="3200" i="0" u="none" strike="noStrike" cap="none" spc="0" normalizeH="0" baseline="0" dirty="0">
                  <a:ln>
                    <a:noFill/>
                  </a:ln>
                  <a:solidFill>
                    <a:schemeClr val="bg2">
                      <a:lumMod val="10000"/>
                    </a:schemeClr>
                  </a:solidFill>
                  <a:effectLst/>
                  <a:uFillTx/>
                  <a:latin typeface="+mn-lt"/>
                  <a:ea typeface="+mn-ea"/>
                  <a:cs typeface="+mn-cs"/>
                  <a:sym typeface="Helvetica Neue"/>
                </a:rPr>
                <a:t> </a:t>
              </a:r>
              <a:endParaRPr kumimoji="0" lang="en-GB" sz="3200" b="1" i="0" u="none" strike="noStrike" cap="none" spc="0" normalizeH="0" baseline="0" dirty="0">
                <a:ln>
                  <a:noFill/>
                </a:ln>
                <a:solidFill>
                  <a:schemeClr val="bg2">
                    <a:lumMod val="10000"/>
                  </a:schemeClr>
                </a:solidFill>
                <a:effectLst/>
                <a:uFillTx/>
                <a:latin typeface="+mn-lt"/>
                <a:ea typeface="+mn-ea"/>
                <a:cs typeface="+mn-cs"/>
                <a:sym typeface="Helvetica Neue"/>
              </a:endParaRPr>
            </a:p>
          </p:txBody>
        </p:sp>
        <p:pic>
          <p:nvPicPr>
            <p:cNvPr id="26" name="Immagine 25">
              <a:extLst>
                <a:ext uri="{FF2B5EF4-FFF2-40B4-BE49-F238E27FC236}">
                  <a16:creationId xmlns:a16="http://schemas.microsoft.com/office/drawing/2014/main" id="{271C8E17-7278-00B6-167B-BBD931E92FE4}"/>
                </a:ext>
              </a:extLst>
            </p:cNvPr>
            <p:cNvPicPr>
              <a:picLocks noChangeAspect="1"/>
            </p:cNvPicPr>
            <p:nvPr/>
          </p:nvPicPr>
          <p:blipFill>
            <a:blip r:embed="rId6"/>
            <a:stretch>
              <a:fillRect/>
            </a:stretch>
          </p:blipFill>
          <p:spPr>
            <a:xfrm>
              <a:off x="15028088" y="7293395"/>
              <a:ext cx="622300" cy="622300"/>
            </a:xfrm>
            <a:prstGeom prst="rect">
              <a:avLst/>
            </a:prstGeom>
          </p:spPr>
        </p:pic>
        <p:pic>
          <p:nvPicPr>
            <p:cNvPr id="27" name="Immagine 26">
              <a:extLst>
                <a:ext uri="{FF2B5EF4-FFF2-40B4-BE49-F238E27FC236}">
                  <a16:creationId xmlns:a16="http://schemas.microsoft.com/office/drawing/2014/main" id="{081A2DE9-3FF4-7FBB-E27C-B42F265459C4}"/>
                </a:ext>
              </a:extLst>
            </p:cNvPr>
            <p:cNvPicPr>
              <a:picLocks noChangeAspect="1"/>
            </p:cNvPicPr>
            <p:nvPr/>
          </p:nvPicPr>
          <p:blipFill>
            <a:blip r:embed="rId7"/>
            <a:stretch>
              <a:fillRect/>
            </a:stretch>
          </p:blipFill>
          <p:spPr>
            <a:xfrm>
              <a:off x="12768263" y="7445795"/>
              <a:ext cx="393700" cy="317500"/>
            </a:xfrm>
            <a:prstGeom prst="rect">
              <a:avLst/>
            </a:prstGeom>
          </p:spPr>
        </p:pic>
      </p:grpSp>
      <p:grpSp>
        <p:nvGrpSpPr>
          <p:cNvPr id="36" name="Gruppo 35">
            <a:extLst>
              <a:ext uri="{FF2B5EF4-FFF2-40B4-BE49-F238E27FC236}">
                <a16:creationId xmlns:a16="http://schemas.microsoft.com/office/drawing/2014/main" id="{C0575F37-EB18-551E-3AB9-430BF2CD8BE3}"/>
              </a:ext>
            </a:extLst>
          </p:cNvPr>
          <p:cNvGrpSpPr/>
          <p:nvPr/>
        </p:nvGrpSpPr>
        <p:grpSpPr>
          <a:xfrm>
            <a:off x="10087007" y="5554837"/>
            <a:ext cx="12723278" cy="1333698"/>
            <a:chOff x="10087007" y="6412625"/>
            <a:chExt cx="12723278" cy="1333698"/>
          </a:xfrm>
        </p:grpSpPr>
        <p:sp>
          <p:nvSpPr>
            <p:cNvPr id="22" name="CasellaDiTesto 21">
              <a:extLst>
                <a:ext uri="{FF2B5EF4-FFF2-40B4-BE49-F238E27FC236}">
                  <a16:creationId xmlns:a16="http://schemas.microsoft.com/office/drawing/2014/main" id="{686777EA-6830-88A0-4FE5-54797A2032AD}"/>
                </a:ext>
              </a:extLst>
            </p:cNvPr>
            <p:cNvSpPr txBox="1"/>
            <p:nvPr/>
          </p:nvSpPr>
          <p:spPr>
            <a:xfrm>
              <a:off x="10087007" y="6412625"/>
              <a:ext cx="12723278" cy="13336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GB" sz="3200" b="1" i="0" u="none" strike="noStrike" cap="none" spc="0" normalizeH="0" baseline="0" dirty="0">
                  <a:ln>
                    <a:noFill/>
                  </a:ln>
                  <a:solidFill>
                    <a:schemeClr val="bg2">
                      <a:lumMod val="10000"/>
                    </a:schemeClr>
                  </a:solidFill>
                  <a:effectLst/>
                  <a:uFillTx/>
                  <a:latin typeface="+mn-lt"/>
                  <a:ea typeface="+mn-ea"/>
                  <a:cs typeface="+mn-cs"/>
                  <a:sym typeface="Helvetica Neue"/>
                </a:rPr>
                <a:t>Assumption:      </a:t>
              </a:r>
              <a:r>
                <a:rPr kumimoji="0" lang="en-GB" sz="3200" i="0" u="none" strike="noStrike" cap="none" spc="0" normalizeH="0" baseline="0" dirty="0">
                  <a:ln>
                    <a:noFill/>
                  </a:ln>
                  <a:solidFill>
                    <a:schemeClr val="bg2">
                      <a:lumMod val="10000"/>
                    </a:schemeClr>
                  </a:solidFill>
                  <a:effectLst/>
                  <a:uFillTx/>
                  <a:latin typeface="+mn-lt"/>
                  <a:ea typeface="+mn-ea"/>
                  <a:cs typeface="+mn-cs"/>
                  <a:sym typeface="Helvetica Neue"/>
                </a:rPr>
                <a:t>generated by a </a:t>
              </a:r>
              <a:r>
                <a:rPr kumimoji="0" lang="en-GB" sz="3200" i="0" u="none" strike="noStrike" cap="none" spc="0" normalizeH="0" baseline="0" dirty="0">
                  <a:ln>
                    <a:noFill/>
                  </a:ln>
                  <a:solidFill>
                    <a:srgbClr val="FF0000"/>
                  </a:solidFill>
                  <a:effectLst/>
                  <a:uFillTx/>
                  <a:latin typeface="+mn-lt"/>
                  <a:ea typeface="+mn-ea"/>
                  <a:cs typeface="+mn-cs"/>
                  <a:sym typeface="Helvetica Neue"/>
                </a:rPr>
                <a:t>stationary</a:t>
              </a:r>
              <a:r>
                <a:rPr kumimoji="0" lang="en-GB" sz="3200" i="0" u="none" strike="noStrike" cap="none" spc="0" normalizeH="0" baseline="0" dirty="0">
                  <a:ln>
                    <a:noFill/>
                  </a:ln>
                  <a:solidFill>
                    <a:schemeClr val="bg2">
                      <a:lumMod val="10000"/>
                    </a:schemeClr>
                  </a:solidFill>
                  <a:effectLst/>
                  <a:uFillTx/>
                  <a:latin typeface="+mn-lt"/>
                  <a:ea typeface="+mn-ea"/>
                  <a:cs typeface="+mn-cs"/>
                  <a:sym typeface="Helvetica Neue"/>
                </a:rPr>
                <a:t> process of order </a:t>
              </a:r>
              <a:r>
                <a:rPr kumimoji="0" lang="en-GB" sz="3200" b="1" i="0" u="none" strike="noStrike" cap="none" spc="0" normalizeH="0" baseline="0" dirty="0">
                  <a:ln>
                    <a:noFill/>
                  </a:ln>
                  <a:solidFill>
                    <a:schemeClr val="bg2">
                      <a:lumMod val="10000"/>
                    </a:schemeClr>
                  </a:solidFill>
                  <a:effectLst/>
                  <a:uFillTx/>
                  <a:latin typeface="+mn-lt"/>
                  <a:ea typeface="+mn-ea"/>
                  <a:cs typeface="+mn-cs"/>
                  <a:sym typeface="Helvetica Neue"/>
                </a:rPr>
                <a:t> </a:t>
              </a:r>
              <a:br>
                <a:rPr kumimoji="0" lang="en-GB" sz="3200" i="0" u="none" strike="noStrike" cap="none" spc="0" normalizeH="0" baseline="0" dirty="0">
                  <a:ln>
                    <a:noFill/>
                  </a:ln>
                  <a:solidFill>
                    <a:schemeClr val="bg2">
                      <a:lumMod val="10000"/>
                    </a:schemeClr>
                  </a:solidFill>
                  <a:effectLst/>
                  <a:uFillTx/>
                  <a:latin typeface="+mn-lt"/>
                  <a:ea typeface="+mn-ea"/>
                  <a:cs typeface="+mn-cs"/>
                  <a:sym typeface="Helvetica Neue"/>
                </a:rPr>
              </a:br>
              <a:br>
                <a:rPr kumimoji="0" lang="en-GB" sz="1600" i="0" u="none" strike="noStrike" cap="none" spc="0" normalizeH="0" baseline="0" dirty="0">
                  <a:ln>
                    <a:noFill/>
                  </a:ln>
                  <a:solidFill>
                    <a:schemeClr val="bg2">
                      <a:lumMod val="10000"/>
                    </a:schemeClr>
                  </a:solidFill>
                  <a:effectLst/>
                  <a:uFillTx/>
                  <a:latin typeface="+mn-lt"/>
                  <a:ea typeface="+mn-ea"/>
                  <a:cs typeface="+mn-cs"/>
                  <a:sym typeface="Helvetica Neue"/>
                </a:rPr>
              </a:br>
              <a:r>
                <a:rPr kumimoji="0" lang="en-GB" sz="1600" i="0" u="none" strike="noStrike" cap="none" spc="0" normalizeH="0" baseline="0" dirty="0">
                  <a:ln>
                    <a:noFill/>
                  </a:ln>
                  <a:solidFill>
                    <a:schemeClr val="bg2">
                      <a:lumMod val="10000"/>
                    </a:schemeClr>
                  </a:solidFill>
                  <a:effectLst/>
                  <a:uFillTx/>
                  <a:latin typeface="+mn-lt"/>
                  <a:ea typeface="+mn-ea"/>
                  <a:cs typeface="+mn-cs"/>
                  <a:sym typeface="Helvetica Neue"/>
                </a:rPr>
                <a:t>                                             </a:t>
              </a:r>
              <a:r>
                <a:rPr kumimoji="0" lang="en-GB" sz="3200" i="0" u="none" strike="noStrike" cap="none" spc="0" normalizeH="0" baseline="0" dirty="0">
                  <a:ln>
                    <a:noFill/>
                  </a:ln>
                  <a:solidFill>
                    <a:schemeClr val="bg2">
                      <a:lumMod val="10000"/>
                    </a:schemeClr>
                  </a:solidFill>
                  <a:effectLst/>
                  <a:uFillTx/>
                  <a:latin typeface="+mn-lt"/>
                  <a:ea typeface="+mn-ea"/>
                  <a:cs typeface="+mn-cs"/>
                  <a:sym typeface="Helvetica Neue"/>
                </a:rPr>
                <a:t> </a:t>
              </a:r>
              <a:endParaRPr kumimoji="0" lang="en-GB" sz="3200" b="1" i="0" u="none" strike="noStrike" cap="none" spc="0" normalizeH="0" baseline="0" dirty="0">
                <a:ln>
                  <a:noFill/>
                </a:ln>
                <a:solidFill>
                  <a:schemeClr val="bg2">
                    <a:lumMod val="10000"/>
                  </a:schemeClr>
                </a:solidFill>
                <a:effectLst/>
                <a:uFillTx/>
                <a:latin typeface="+mn-lt"/>
                <a:ea typeface="+mn-ea"/>
                <a:cs typeface="+mn-cs"/>
                <a:sym typeface="Helvetica Neue"/>
              </a:endParaRPr>
            </a:p>
          </p:txBody>
        </p:sp>
        <p:pic>
          <p:nvPicPr>
            <p:cNvPr id="23" name="Immagine 22">
              <a:extLst>
                <a:ext uri="{FF2B5EF4-FFF2-40B4-BE49-F238E27FC236}">
                  <a16:creationId xmlns:a16="http://schemas.microsoft.com/office/drawing/2014/main" id="{55A8F6B0-F919-BFBA-0B07-7388BC00AD33}"/>
                </a:ext>
              </a:extLst>
            </p:cNvPr>
            <p:cNvPicPr>
              <a:picLocks noChangeAspect="1"/>
            </p:cNvPicPr>
            <p:nvPr/>
          </p:nvPicPr>
          <p:blipFill>
            <a:blip r:embed="rId8"/>
            <a:stretch>
              <a:fillRect/>
            </a:stretch>
          </p:blipFill>
          <p:spPr>
            <a:xfrm>
              <a:off x="12734998" y="6569982"/>
              <a:ext cx="317500" cy="419100"/>
            </a:xfrm>
            <a:prstGeom prst="rect">
              <a:avLst/>
            </a:prstGeom>
          </p:spPr>
        </p:pic>
        <p:pic>
          <p:nvPicPr>
            <p:cNvPr id="24" name="Immagine 23">
              <a:extLst>
                <a:ext uri="{FF2B5EF4-FFF2-40B4-BE49-F238E27FC236}">
                  <a16:creationId xmlns:a16="http://schemas.microsoft.com/office/drawing/2014/main" id="{BB4E82D1-6A98-D593-AEBD-3B93DB87304F}"/>
                </a:ext>
              </a:extLst>
            </p:cNvPr>
            <p:cNvPicPr>
              <a:picLocks noChangeAspect="1"/>
            </p:cNvPicPr>
            <p:nvPr/>
          </p:nvPicPr>
          <p:blipFill>
            <a:blip r:embed="rId9"/>
            <a:stretch>
              <a:fillRect/>
            </a:stretch>
          </p:blipFill>
          <p:spPr>
            <a:xfrm>
              <a:off x="21128370" y="6561765"/>
              <a:ext cx="330200" cy="317500"/>
            </a:xfrm>
            <a:prstGeom prst="rect">
              <a:avLst/>
            </a:prstGeom>
          </p:spPr>
        </p:pic>
      </p:grpSp>
      <p:grpSp>
        <p:nvGrpSpPr>
          <p:cNvPr id="37" name="Gruppo 36">
            <a:extLst>
              <a:ext uri="{FF2B5EF4-FFF2-40B4-BE49-F238E27FC236}">
                <a16:creationId xmlns:a16="http://schemas.microsoft.com/office/drawing/2014/main" id="{73FA005F-0023-A435-6EE2-A5E668854FB7}"/>
              </a:ext>
            </a:extLst>
          </p:cNvPr>
          <p:cNvGrpSpPr/>
          <p:nvPr/>
        </p:nvGrpSpPr>
        <p:grpSpPr>
          <a:xfrm>
            <a:off x="16082768" y="6221686"/>
            <a:ext cx="7521512" cy="1578713"/>
            <a:chOff x="16082768" y="7079474"/>
            <a:chExt cx="7521512" cy="1578713"/>
          </a:xfrm>
        </p:grpSpPr>
        <p:sp>
          <p:nvSpPr>
            <p:cNvPr id="29" name="Linea di collegamento">
              <a:extLst>
                <a:ext uri="{FF2B5EF4-FFF2-40B4-BE49-F238E27FC236}">
                  <a16:creationId xmlns:a16="http://schemas.microsoft.com/office/drawing/2014/main" id="{5B68ED0B-1CBF-F8CE-C32E-41910E3694D0}"/>
                </a:ext>
              </a:extLst>
            </p:cNvPr>
            <p:cNvSpPr/>
            <p:nvPr/>
          </p:nvSpPr>
          <p:spPr>
            <a:xfrm>
              <a:off x="16082768" y="7079474"/>
              <a:ext cx="1711730" cy="1210413"/>
            </a:xfrm>
            <a:custGeom>
              <a:avLst/>
              <a:gdLst/>
              <a:ahLst/>
              <a:cxnLst>
                <a:cxn ang="0">
                  <a:pos x="wd2" y="hd2"/>
                </a:cxn>
                <a:cxn ang="5400000">
                  <a:pos x="wd2" y="hd2"/>
                </a:cxn>
                <a:cxn ang="10800000">
                  <a:pos x="wd2" y="hd2"/>
                </a:cxn>
                <a:cxn ang="16200000">
                  <a:pos x="wd2" y="hd2"/>
                </a:cxn>
              </a:cxnLst>
              <a:rect l="0" t="0" r="r" b="b"/>
              <a:pathLst>
                <a:path w="17651" h="21600" extrusionOk="0">
                  <a:moveTo>
                    <a:pt x="17651" y="21600"/>
                  </a:moveTo>
                  <a:cubicBezTo>
                    <a:pt x="864" y="20422"/>
                    <a:pt x="-3949" y="13222"/>
                    <a:pt x="3213" y="0"/>
                  </a:cubicBezTo>
                </a:path>
              </a:pathLst>
            </a:custGeom>
            <a:ln w="25400">
              <a:solidFill>
                <a:srgbClr val="000000"/>
              </a:solidFill>
              <a:miter lim="400000"/>
              <a:headEnd type="stealth"/>
            </a:ln>
          </p:spPr>
          <p:txBody>
            <a:bodyPr/>
            <a:lstStyle/>
            <a:p>
              <a:endParaRPr/>
            </a:p>
          </p:txBody>
        </p:sp>
        <p:pic>
          <p:nvPicPr>
            <p:cNvPr id="33" name="Immagine 32">
              <a:extLst>
                <a:ext uri="{FF2B5EF4-FFF2-40B4-BE49-F238E27FC236}">
                  <a16:creationId xmlns:a16="http://schemas.microsoft.com/office/drawing/2014/main" id="{06A4E3F0-5D57-6C56-B90E-D40C4044B88B}"/>
                </a:ext>
              </a:extLst>
            </p:cNvPr>
            <p:cNvPicPr>
              <a:picLocks noChangeAspect="1"/>
            </p:cNvPicPr>
            <p:nvPr/>
          </p:nvPicPr>
          <p:blipFill>
            <a:blip r:embed="rId10"/>
            <a:stretch>
              <a:fillRect/>
            </a:stretch>
          </p:blipFill>
          <p:spPr>
            <a:xfrm>
              <a:off x="18083471" y="8080337"/>
              <a:ext cx="5346700" cy="419100"/>
            </a:xfrm>
            <a:prstGeom prst="rect">
              <a:avLst/>
            </a:prstGeom>
          </p:spPr>
        </p:pic>
        <p:sp>
          <p:nvSpPr>
            <p:cNvPr id="34" name="Rettangolo arrotondato">
              <a:extLst>
                <a:ext uri="{FF2B5EF4-FFF2-40B4-BE49-F238E27FC236}">
                  <a16:creationId xmlns:a16="http://schemas.microsoft.com/office/drawing/2014/main" id="{20876CA7-C3FF-746B-8A9C-A309EBA53714}"/>
                </a:ext>
              </a:extLst>
            </p:cNvPr>
            <p:cNvSpPr/>
            <p:nvPr/>
          </p:nvSpPr>
          <p:spPr>
            <a:xfrm>
              <a:off x="17896220" y="7921586"/>
              <a:ext cx="5708060" cy="736601"/>
            </a:xfrm>
            <a:prstGeom prst="roundRect">
              <a:avLst>
                <a:gd name="adj" fmla="val 17007"/>
              </a:avLst>
            </a:prstGeom>
            <a:solidFill>
              <a:schemeClr val="accent5">
                <a:lumMod val="40000"/>
                <a:lumOff val="60000"/>
                <a:alpha val="20000"/>
              </a:scheme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grpSp>
      <p:grpSp>
        <p:nvGrpSpPr>
          <p:cNvPr id="48" name="Gruppo 47">
            <a:extLst>
              <a:ext uri="{FF2B5EF4-FFF2-40B4-BE49-F238E27FC236}">
                <a16:creationId xmlns:a16="http://schemas.microsoft.com/office/drawing/2014/main" id="{01B4B2E5-09E0-2532-3D31-4D14BEEED9CA}"/>
              </a:ext>
            </a:extLst>
          </p:cNvPr>
          <p:cNvGrpSpPr/>
          <p:nvPr/>
        </p:nvGrpSpPr>
        <p:grpSpPr>
          <a:xfrm>
            <a:off x="15028088" y="7331445"/>
            <a:ext cx="6711145" cy="1433609"/>
            <a:chOff x="15028088" y="8189233"/>
            <a:chExt cx="6711145" cy="1433609"/>
          </a:xfrm>
        </p:grpSpPr>
        <p:sp>
          <p:nvSpPr>
            <p:cNvPr id="43" name="Linea di collegamento">
              <a:extLst>
                <a:ext uri="{FF2B5EF4-FFF2-40B4-BE49-F238E27FC236}">
                  <a16:creationId xmlns:a16="http://schemas.microsoft.com/office/drawing/2014/main" id="{A32C414A-2D47-34F7-59FD-94D7BAADB2FA}"/>
                </a:ext>
              </a:extLst>
            </p:cNvPr>
            <p:cNvSpPr/>
            <p:nvPr/>
          </p:nvSpPr>
          <p:spPr>
            <a:xfrm>
              <a:off x="15028088" y="8189233"/>
              <a:ext cx="1711730" cy="1210413"/>
            </a:xfrm>
            <a:custGeom>
              <a:avLst/>
              <a:gdLst/>
              <a:ahLst/>
              <a:cxnLst>
                <a:cxn ang="0">
                  <a:pos x="wd2" y="hd2"/>
                </a:cxn>
                <a:cxn ang="5400000">
                  <a:pos x="wd2" y="hd2"/>
                </a:cxn>
                <a:cxn ang="10800000">
                  <a:pos x="wd2" y="hd2"/>
                </a:cxn>
                <a:cxn ang="16200000">
                  <a:pos x="wd2" y="hd2"/>
                </a:cxn>
              </a:cxnLst>
              <a:rect l="0" t="0" r="r" b="b"/>
              <a:pathLst>
                <a:path w="17651" h="21600" extrusionOk="0">
                  <a:moveTo>
                    <a:pt x="17651" y="21600"/>
                  </a:moveTo>
                  <a:cubicBezTo>
                    <a:pt x="864" y="20422"/>
                    <a:pt x="-3949" y="13222"/>
                    <a:pt x="3213" y="0"/>
                  </a:cubicBezTo>
                </a:path>
              </a:pathLst>
            </a:custGeom>
            <a:ln w="25400">
              <a:solidFill>
                <a:srgbClr val="000000"/>
              </a:solidFill>
              <a:miter lim="400000"/>
              <a:headEnd type="stealth"/>
            </a:ln>
          </p:spPr>
          <p:txBody>
            <a:bodyPr/>
            <a:lstStyle/>
            <a:p>
              <a:endParaRPr/>
            </a:p>
          </p:txBody>
        </p:sp>
        <p:pic>
          <p:nvPicPr>
            <p:cNvPr id="47" name="Immagine 46">
              <a:extLst>
                <a:ext uri="{FF2B5EF4-FFF2-40B4-BE49-F238E27FC236}">
                  <a16:creationId xmlns:a16="http://schemas.microsoft.com/office/drawing/2014/main" id="{A74B6DF8-C42F-373E-FAFA-C16AC22186DD}"/>
                </a:ext>
              </a:extLst>
            </p:cNvPr>
            <p:cNvPicPr>
              <a:picLocks noChangeAspect="1"/>
            </p:cNvPicPr>
            <p:nvPr/>
          </p:nvPicPr>
          <p:blipFill>
            <a:blip r:embed="rId11"/>
            <a:stretch>
              <a:fillRect/>
            </a:stretch>
          </p:blipFill>
          <p:spPr>
            <a:xfrm>
              <a:off x="16938633" y="9076742"/>
              <a:ext cx="4800600" cy="546100"/>
            </a:xfrm>
            <a:prstGeom prst="rect">
              <a:avLst/>
            </a:prstGeom>
          </p:spPr>
        </p:pic>
      </p:grpSp>
      <p:sp>
        <p:nvSpPr>
          <p:cNvPr id="49" name="Rettangolo arrotondato">
            <a:extLst>
              <a:ext uri="{FF2B5EF4-FFF2-40B4-BE49-F238E27FC236}">
                <a16:creationId xmlns:a16="http://schemas.microsoft.com/office/drawing/2014/main" id="{4D9B91BD-F364-74D6-C62D-2DCE6C45B43F}"/>
              </a:ext>
            </a:extLst>
          </p:cNvPr>
          <p:cNvSpPr/>
          <p:nvPr/>
        </p:nvSpPr>
        <p:spPr>
          <a:xfrm>
            <a:off x="16804316" y="8150710"/>
            <a:ext cx="5162550" cy="736601"/>
          </a:xfrm>
          <a:prstGeom prst="roundRect">
            <a:avLst>
              <a:gd name="adj" fmla="val 17007"/>
            </a:avLst>
          </a:prstGeom>
          <a:solidFill>
            <a:schemeClr val="accent5">
              <a:lumMod val="40000"/>
              <a:lumOff val="60000"/>
              <a:alpha val="20000"/>
            </a:scheme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grpSp>
        <p:nvGrpSpPr>
          <p:cNvPr id="53" name="Gruppo 52">
            <a:extLst>
              <a:ext uri="{FF2B5EF4-FFF2-40B4-BE49-F238E27FC236}">
                <a16:creationId xmlns:a16="http://schemas.microsoft.com/office/drawing/2014/main" id="{D805AF90-16A8-A2F2-6415-5667DFBFEF57}"/>
              </a:ext>
            </a:extLst>
          </p:cNvPr>
          <p:cNvGrpSpPr/>
          <p:nvPr/>
        </p:nvGrpSpPr>
        <p:grpSpPr>
          <a:xfrm>
            <a:off x="10396950" y="7615604"/>
            <a:ext cx="12723278" cy="1333698"/>
            <a:chOff x="10378179" y="11319228"/>
            <a:chExt cx="12723278" cy="1333698"/>
          </a:xfrm>
        </p:grpSpPr>
        <p:pic>
          <p:nvPicPr>
            <p:cNvPr id="50" name="Immagine 49">
              <a:extLst>
                <a:ext uri="{FF2B5EF4-FFF2-40B4-BE49-F238E27FC236}">
                  <a16:creationId xmlns:a16="http://schemas.microsoft.com/office/drawing/2014/main" id="{51D97ED2-180E-69A9-C5C8-1211CB1CF1AF}"/>
                </a:ext>
              </a:extLst>
            </p:cNvPr>
            <p:cNvPicPr>
              <a:picLocks noChangeAspect="1"/>
            </p:cNvPicPr>
            <p:nvPr/>
          </p:nvPicPr>
          <p:blipFill>
            <a:blip r:embed="rId12"/>
            <a:stretch>
              <a:fillRect/>
            </a:stretch>
          </p:blipFill>
          <p:spPr>
            <a:xfrm>
              <a:off x="12768263" y="11497295"/>
              <a:ext cx="444500" cy="393700"/>
            </a:xfrm>
            <a:prstGeom prst="rect">
              <a:avLst/>
            </a:prstGeom>
          </p:spPr>
        </p:pic>
        <p:sp>
          <p:nvSpPr>
            <p:cNvPr id="51" name="CasellaDiTesto 50">
              <a:extLst>
                <a:ext uri="{FF2B5EF4-FFF2-40B4-BE49-F238E27FC236}">
                  <a16:creationId xmlns:a16="http://schemas.microsoft.com/office/drawing/2014/main" id="{F9E84D6F-DB6A-73A7-F461-7B355C599F87}"/>
                </a:ext>
              </a:extLst>
            </p:cNvPr>
            <p:cNvSpPr txBox="1"/>
            <p:nvPr/>
          </p:nvSpPr>
          <p:spPr>
            <a:xfrm>
              <a:off x="10378179" y="11319228"/>
              <a:ext cx="12723278" cy="13336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GB" sz="3200" b="1" i="0" u="none" strike="noStrike" cap="none" spc="0" normalizeH="0" baseline="0" dirty="0">
                  <a:ln>
                    <a:noFill/>
                  </a:ln>
                  <a:solidFill>
                    <a:schemeClr val="bg2">
                      <a:lumMod val="10000"/>
                    </a:schemeClr>
                  </a:solidFill>
                  <a:effectLst/>
                  <a:uFillTx/>
                  <a:latin typeface="+mn-lt"/>
                  <a:ea typeface="+mn-ea"/>
                  <a:cs typeface="+mn-cs"/>
                  <a:sym typeface="Helvetica Neue"/>
                </a:rPr>
                <a:t>                          </a:t>
              </a:r>
              <a:r>
                <a:rPr kumimoji="0" lang="en-GB" sz="3200" i="0" u="none" strike="noStrike" cap="none" spc="0" normalizeH="0" baseline="0" dirty="0">
                  <a:ln>
                    <a:noFill/>
                  </a:ln>
                  <a:solidFill>
                    <a:schemeClr val="bg2">
                      <a:lumMod val="10000"/>
                    </a:schemeClr>
                  </a:solidFill>
                  <a:effectLst/>
                  <a:uFillTx/>
                  <a:latin typeface="+mn-lt"/>
                  <a:ea typeface="+mn-ea"/>
                  <a:cs typeface="+mn-cs"/>
                  <a:sym typeface="Helvetica Neue"/>
                </a:rPr>
                <a:t>supported</a:t>
              </a:r>
              <a:r>
                <a:rPr kumimoji="0" lang="en-GB" sz="3200" i="0" u="none" strike="noStrike" cap="none" spc="0" normalizeH="0" baseline="0" dirty="0">
                  <a:ln>
                    <a:noFill/>
                  </a:ln>
                  <a:solidFill>
                    <a:srgbClr val="FF0000"/>
                  </a:solidFill>
                  <a:effectLst/>
                  <a:uFillTx/>
                  <a:latin typeface="+mn-lt"/>
                  <a:ea typeface="+mn-ea"/>
                  <a:cs typeface="+mn-cs"/>
                  <a:sym typeface="Helvetica Neue"/>
                </a:rPr>
                <a:t> </a:t>
              </a:r>
              <a:r>
                <a:rPr kumimoji="0" lang="en-GB" sz="3200" i="0" u="none" strike="noStrike" cap="none" spc="0" normalizeH="0" baseline="0" dirty="0">
                  <a:ln>
                    <a:noFill/>
                  </a:ln>
                  <a:solidFill>
                    <a:schemeClr val="bg2">
                      <a:lumMod val="10000"/>
                    </a:schemeClr>
                  </a:solidFill>
                  <a:effectLst/>
                  <a:uFillTx/>
                  <a:latin typeface="+mn-lt"/>
                  <a:ea typeface="+mn-ea"/>
                  <a:cs typeface="+mn-cs"/>
                  <a:sym typeface="Helvetica Neue"/>
                </a:rPr>
                <a:t>on full-dimensional </a:t>
              </a:r>
              <a:r>
                <a:rPr kumimoji="0" lang="en-GB" sz="3200" i="0" u="none" strike="noStrike" cap="none" spc="0" normalizeH="0" baseline="0" dirty="0">
                  <a:ln>
                    <a:noFill/>
                  </a:ln>
                  <a:solidFill>
                    <a:srgbClr val="FF0000"/>
                  </a:solidFill>
                  <a:effectLst/>
                  <a:uFillTx/>
                  <a:latin typeface="+mn-lt"/>
                  <a:ea typeface="+mn-ea"/>
                  <a:cs typeface="+mn-cs"/>
                  <a:sym typeface="Helvetica Neue"/>
                </a:rPr>
                <a:t>polyhedron</a:t>
              </a:r>
              <a:br>
                <a:rPr kumimoji="0" lang="en-GB" sz="3200" i="0" u="none" strike="noStrike" cap="none" spc="0" normalizeH="0" baseline="0" dirty="0">
                  <a:ln>
                    <a:noFill/>
                  </a:ln>
                  <a:solidFill>
                    <a:srgbClr val="FF0000"/>
                  </a:solidFill>
                  <a:effectLst/>
                  <a:uFillTx/>
                  <a:latin typeface="+mn-lt"/>
                  <a:ea typeface="+mn-ea"/>
                  <a:cs typeface="+mn-cs"/>
                  <a:sym typeface="Helvetica Neue"/>
                </a:rPr>
              </a:br>
              <a:br>
                <a:rPr kumimoji="0" lang="en-GB" sz="1600" i="0" u="none" strike="noStrike" cap="none" spc="0" normalizeH="0" baseline="0" dirty="0">
                  <a:ln>
                    <a:noFill/>
                  </a:ln>
                  <a:solidFill>
                    <a:srgbClr val="FF0000"/>
                  </a:solidFill>
                  <a:effectLst/>
                  <a:uFillTx/>
                  <a:latin typeface="+mn-lt"/>
                  <a:ea typeface="+mn-ea"/>
                  <a:cs typeface="+mn-cs"/>
                  <a:sym typeface="Helvetica Neue"/>
                </a:rPr>
              </a:br>
              <a:r>
                <a:rPr kumimoji="0" lang="en-GB" sz="1600" i="0" u="none" strike="noStrike" cap="none" spc="0" normalizeH="0" baseline="0" dirty="0">
                  <a:ln>
                    <a:noFill/>
                  </a:ln>
                  <a:solidFill>
                    <a:schemeClr val="bg2">
                      <a:lumMod val="10000"/>
                    </a:schemeClr>
                  </a:solidFill>
                  <a:effectLst/>
                  <a:uFillTx/>
                  <a:latin typeface="+mn-lt"/>
                  <a:ea typeface="+mn-ea"/>
                  <a:cs typeface="+mn-cs"/>
                  <a:sym typeface="Helvetica Neue"/>
                </a:rPr>
                <a:t>                                             </a:t>
              </a:r>
              <a:r>
                <a:rPr kumimoji="0" lang="en-GB" sz="3200" i="0" u="none" strike="noStrike" cap="none" spc="0" normalizeH="0" baseline="0" dirty="0">
                  <a:ln>
                    <a:noFill/>
                  </a:ln>
                  <a:solidFill>
                    <a:schemeClr val="bg2">
                      <a:lumMod val="10000"/>
                    </a:schemeClr>
                  </a:solidFill>
                  <a:effectLst/>
                  <a:uFillTx/>
                  <a:latin typeface="+mn-lt"/>
                  <a:ea typeface="+mn-ea"/>
                  <a:cs typeface="+mn-cs"/>
                  <a:sym typeface="Helvetica Neue"/>
                </a:rPr>
                <a:t> </a:t>
              </a:r>
              <a:endParaRPr kumimoji="0" lang="en-GB" sz="3200" b="1" i="0" u="none" strike="noStrike" cap="none" spc="0" normalizeH="0" baseline="0" dirty="0">
                <a:ln>
                  <a:noFill/>
                </a:ln>
                <a:solidFill>
                  <a:schemeClr val="bg2">
                    <a:lumMod val="10000"/>
                  </a:schemeClr>
                </a:solidFill>
                <a:effectLst/>
                <a:uFillTx/>
                <a:latin typeface="+mn-lt"/>
                <a:ea typeface="+mn-ea"/>
                <a:cs typeface="+mn-cs"/>
                <a:sym typeface="Helvetica Neue"/>
              </a:endParaRPr>
            </a:p>
          </p:txBody>
        </p:sp>
        <p:pic>
          <p:nvPicPr>
            <p:cNvPr id="52" name="Immagine 51">
              <a:extLst>
                <a:ext uri="{FF2B5EF4-FFF2-40B4-BE49-F238E27FC236}">
                  <a16:creationId xmlns:a16="http://schemas.microsoft.com/office/drawing/2014/main" id="{96933559-601D-9D15-5A8E-64F3A958EC42}"/>
                </a:ext>
              </a:extLst>
            </p:cNvPr>
            <p:cNvPicPr>
              <a:picLocks noChangeAspect="1"/>
            </p:cNvPicPr>
            <p:nvPr/>
          </p:nvPicPr>
          <p:blipFill>
            <a:blip r:embed="rId13"/>
            <a:stretch>
              <a:fillRect/>
            </a:stretch>
          </p:blipFill>
          <p:spPr>
            <a:xfrm>
              <a:off x="21086166" y="11497295"/>
              <a:ext cx="292100" cy="279400"/>
            </a:xfrm>
            <a:prstGeom prst="rect">
              <a:avLst/>
            </a:prstGeom>
          </p:spPr>
        </p:pic>
      </p:grpSp>
      <p:grpSp>
        <p:nvGrpSpPr>
          <p:cNvPr id="58" name="Gruppo 57">
            <a:extLst>
              <a:ext uri="{FF2B5EF4-FFF2-40B4-BE49-F238E27FC236}">
                <a16:creationId xmlns:a16="http://schemas.microsoft.com/office/drawing/2014/main" id="{B9718C0C-FB90-D8F0-3351-F014BB1CA359}"/>
              </a:ext>
            </a:extLst>
          </p:cNvPr>
          <p:cNvGrpSpPr/>
          <p:nvPr/>
        </p:nvGrpSpPr>
        <p:grpSpPr>
          <a:xfrm>
            <a:off x="1138238" y="8911195"/>
            <a:ext cx="12723278" cy="1325644"/>
            <a:chOff x="1138238" y="9943154"/>
            <a:chExt cx="12723278" cy="1325644"/>
          </a:xfrm>
        </p:grpSpPr>
        <p:sp>
          <p:nvSpPr>
            <p:cNvPr id="55" name="CasellaDiTesto 54">
              <a:extLst>
                <a:ext uri="{FF2B5EF4-FFF2-40B4-BE49-F238E27FC236}">
                  <a16:creationId xmlns:a16="http://schemas.microsoft.com/office/drawing/2014/main" id="{6E093606-D5A6-88DE-47EC-62172CB0A93A}"/>
                </a:ext>
              </a:extLst>
            </p:cNvPr>
            <p:cNvSpPr txBox="1"/>
            <p:nvPr/>
          </p:nvSpPr>
          <p:spPr>
            <a:xfrm>
              <a:off x="1138238" y="10181321"/>
              <a:ext cx="12723278"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r>
                <a:rPr lang="en-GB" sz="3200" dirty="0">
                  <a:solidFill>
                    <a:schemeClr val="bg2">
                      <a:lumMod val="10000"/>
                    </a:schemeClr>
                  </a:solidFill>
                </a:rPr>
                <a:t>Construct                              and consider </a:t>
              </a:r>
              <a:r>
                <a:rPr kumimoji="0" lang="en-GB" sz="3200" i="0" u="none" strike="noStrike" cap="none" spc="0" normalizeH="0" baseline="0" dirty="0">
                  <a:ln>
                    <a:noFill/>
                  </a:ln>
                  <a:solidFill>
                    <a:schemeClr val="bg2">
                      <a:lumMod val="10000"/>
                    </a:schemeClr>
                  </a:solidFill>
                  <a:effectLst/>
                  <a:uFillTx/>
                  <a:latin typeface="+mn-lt"/>
                  <a:ea typeface="+mn-ea"/>
                  <a:cs typeface="+mn-cs"/>
                  <a:sym typeface="Helvetica Neue"/>
                </a:rPr>
                <a:t> </a:t>
              </a:r>
              <a:br>
                <a:rPr kumimoji="0" lang="en-GB" sz="1600" i="0" u="none" strike="noStrike" cap="none" spc="0" normalizeH="0" baseline="0" dirty="0">
                  <a:ln>
                    <a:noFill/>
                  </a:ln>
                  <a:solidFill>
                    <a:schemeClr val="bg2">
                      <a:lumMod val="10000"/>
                    </a:schemeClr>
                  </a:solidFill>
                  <a:effectLst/>
                  <a:uFillTx/>
                  <a:latin typeface="+mn-lt"/>
                  <a:ea typeface="+mn-ea"/>
                  <a:cs typeface="+mn-cs"/>
                  <a:sym typeface="Helvetica Neue"/>
                </a:rPr>
              </a:br>
              <a:r>
                <a:rPr kumimoji="0" lang="en-GB" sz="1600" i="0" u="none" strike="noStrike" cap="none" spc="0" normalizeH="0" baseline="0" dirty="0">
                  <a:ln>
                    <a:noFill/>
                  </a:ln>
                  <a:solidFill>
                    <a:schemeClr val="bg2">
                      <a:lumMod val="10000"/>
                    </a:schemeClr>
                  </a:solidFill>
                  <a:effectLst/>
                  <a:uFillTx/>
                  <a:latin typeface="+mn-lt"/>
                  <a:ea typeface="+mn-ea"/>
                  <a:cs typeface="+mn-cs"/>
                  <a:sym typeface="Helvetica Neue"/>
                </a:rPr>
                <a:t>                                             </a:t>
              </a:r>
              <a:r>
                <a:rPr kumimoji="0" lang="en-GB" sz="3200" i="0" u="none" strike="noStrike" cap="none" spc="0" normalizeH="0" baseline="0" dirty="0">
                  <a:ln>
                    <a:noFill/>
                  </a:ln>
                  <a:solidFill>
                    <a:schemeClr val="bg2">
                      <a:lumMod val="10000"/>
                    </a:schemeClr>
                  </a:solidFill>
                  <a:effectLst/>
                  <a:uFillTx/>
                  <a:latin typeface="+mn-lt"/>
                  <a:ea typeface="+mn-ea"/>
                  <a:cs typeface="+mn-cs"/>
                  <a:sym typeface="Helvetica Neue"/>
                </a:rPr>
                <a:t> </a:t>
              </a:r>
              <a:endParaRPr kumimoji="0" lang="en-GB" sz="3200" b="1" i="0" u="none" strike="noStrike" cap="none" spc="0" normalizeH="0" baseline="0" dirty="0">
                <a:ln>
                  <a:noFill/>
                </a:ln>
                <a:solidFill>
                  <a:schemeClr val="bg2">
                    <a:lumMod val="10000"/>
                  </a:schemeClr>
                </a:solidFill>
                <a:effectLst/>
                <a:uFillTx/>
                <a:latin typeface="+mn-lt"/>
                <a:ea typeface="+mn-ea"/>
                <a:cs typeface="+mn-cs"/>
                <a:sym typeface="Helvetica Neue"/>
              </a:endParaRPr>
            </a:p>
          </p:txBody>
        </p:sp>
        <p:pic>
          <p:nvPicPr>
            <p:cNvPr id="56" name="Immagine 55">
              <a:extLst>
                <a:ext uri="{FF2B5EF4-FFF2-40B4-BE49-F238E27FC236}">
                  <a16:creationId xmlns:a16="http://schemas.microsoft.com/office/drawing/2014/main" id="{2DEB7E51-E7E7-0983-B8B8-845D009908D9}"/>
                </a:ext>
              </a:extLst>
            </p:cNvPr>
            <p:cNvPicPr>
              <a:picLocks noChangeAspect="1"/>
            </p:cNvPicPr>
            <p:nvPr/>
          </p:nvPicPr>
          <p:blipFill>
            <a:blip r:embed="rId14"/>
            <a:stretch>
              <a:fillRect/>
            </a:stretch>
          </p:blipFill>
          <p:spPr>
            <a:xfrm>
              <a:off x="3163386" y="9943154"/>
              <a:ext cx="2933700" cy="1193800"/>
            </a:xfrm>
            <a:prstGeom prst="rect">
              <a:avLst/>
            </a:prstGeom>
          </p:spPr>
        </p:pic>
      </p:grpSp>
      <p:sp>
        <p:nvSpPr>
          <p:cNvPr id="60" name="Rettangolo 59">
            <a:extLst>
              <a:ext uri="{FF2B5EF4-FFF2-40B4-BE49-F238E27FC236}">
                <a16:creationId xmlns:a16="http://schemas.microsoft.com/office/drawing/2014/main" id="{C940269C-63C1-DC7B-ED2E-D6EC0870F22E}"/>
              </a:ext>
            </a:extLst>
          </p:cNvPr>
          <p:cNvSpPr/>
          <p:nvPr/>
        </p:nvSpPr>
        <p:spPr>
          <a:xfrm>
            <a:off x="1206500" y="8594365"/>
            <a:ext cx="22142450" cy="61991"/>
          </a:xfrm>
          <a:prstGeom prst="rect">
            <a:avLst/>
          </a:prstGeom>
          <a:solidFill>
            <a:schemeClr val="tx2">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nvGrpSpPr>
          <p:cNvPr id="266" name="Gruppo 265">
            <a:extLst>
              <a:ext uri="{FF2B5EF4-FFF2-40B4-BE49-F238E27FC236}">
                <a16:creationId xmlns:a16="http://schemas.microsoft.com/office/drawing/2014/main" id="{B0F58B46-72FB-6616-B04B-CA111975B860}"/>
              </a:ext>
            </a:extLst>
          </p:cNvPr>
          <p:cNvGrpSpPr/>
          <p:nvPr/>
        </p:nvGrpSpPr>
        <p:grpSpPr>
          <a:xfrm>
            <a:off x="8920086" y="9266480"/>
            <a:ext cx="13101851" cy="2721127"/>
            <a:chOff x="8920086" y="9810759"/>
            <a:chExt cx="13101851" cy="2721127"/>
          </a:xfrm>
        </p:grpSpPr>
        <p:sp>
          <p:nvSpPr>
            <p:cNvPr id="256" name="Rettangolo arrotondato">
              <a:extLst>
                <a:ext uri="{FF2B5EF4-FFF2-40B4-BE49-F238E27FC236}">
                  <a16:creationId xmlns:a16="http://schemas.microsoft.com/office/drawing/2014/main" id="{17D41CD2-B930-18E1-B0ED-0F23E0C83773}"/>
                </a:ext>
              </a:extLst>
            </p:cNvPr>
            <p:cNvSpPr/>
            <p:nvPr/>
          </p:nvSpPr>
          <p:spPr>
            <a:xfrm>
              <a:off x="13147573" y="10770922"/>
              <a:ext cx="3592246" cy="809425"/>
            </a:xfrm>
            <a:prstGeom prst="roundRect">
              <a:avLst>
                <a:gd name="adj" fmla="val 17007"/>
              </a:avLst>
            </a:prstGeom>
            <a:solidFill>
              <a:schemeClr val="accent1">
                <a:lumMod val="40000"/>
                <a:lumOff val="60000"/>
                <a:alpha val="20000"/>
              </a:scheme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dirty="0"/>
            </a:p>
          </p:txBody>
        </p:sp>
        <p:pic>
          <p:nvPicPr>
            <p:cNvPr id="63" name="Immagine 62">
              <a:extLst>
                <a:ext uri="{FF2B5EF4-FFF2-40B4-BE49-F238E27FC236}">
                  <a16:creationId xmlns:a16="http://schemas.microsoft.com/office/drawing/2014/main" id="{15E8ADC7-9262-C1D6-6FBB-B90209BB8C67}"/>
                </a:ext>
              </a:extLst>
            </p:cNvPr>
            <p:cNvPicPr>
              <a:picLocks noChangeAspect="1"/>
            </p:cNvPicPr>
            <p:nvPr/>
          </p:nvPicPr>
          <p:blipFill>
            <a:blip r:embed="rId15"/>
            <a:stretch>
              <a:fillRect/>
            </a:stretch>
          </p:blipFill>
          <p:spPr>
            <a:xfrm>
              <a:off x="8920086" y="9810759"/>
              <a:ext cx="7620000" cy="1536700"/>
            </a:xfrm>
            <a:prstGeom prst="rect">
              <a:avLst/>
            </a:prstGeom>
          </p:spPr>
        </p:pic>
        <p:sp>
          <p:nvSpPr>
            <p:cNvPr id="259" name="Linea di collegamento">
              <a:extLst>
                <a:ext uri="{FF2B5EF4-FFF2-40B4-BE49-F238E27FC236}">
                  <a16:creationId xmlns:a16="http://schemas.microsoft.com/office/drawing/2014/main" id="{A8E41FFF-F4AD-1A08-6A94-372ED6A06965}"/>
                </a:ext>
              </a:extLst>
            </p:cNvPr>
            <p:cNvSpPr/>
            <p:nvPr/>
          </p:nvSpPr>
          <p:spPr>
            <a:xfrm>
              <a:off x="14282617" y="11593162"/>
              <a:ext cx="1397654" cy="682693"/>
            </a:xfrm>
            <a:custGeom>
              <a:avLst/>
              <a:gdLst/>
              <a:ahLst/>
              <a:cxnLst>
                <a:cxn ang="0">
                  <a:pos x="wd2" y="hd2"/>
                </a:cxn>
                <a:cxn ang="5400000">
                  <a:pos x="wd2" y="hd2"/>
                </a:cxn>
                <a:cxn ang="10800000">
                  <a:pos x="wd2" y="hd2"/>
                </a:cxn>
                <a:cxn ang="16200000">
                  <a:pos x="wd2" y="hd2"/>
                </a:cxn>
              </a:cxnLst>
              <a:rect l="0" t="0" r="r" b="b"/>
              <a:pathLst>
                <a:path w="17651" h="21600" extrusionOk="0">
                  <a:moveTo>
                    <a:pt x="17651" y="21600"/>
                  </a:moveTo>
                  <a:cubicBezTo>
                    <a:pt x="864" y="20422"/>
                    <a:pt x="-3949" y="13222"/>
                    <a:pt x="3213" y="0"/>
                  </a:cubicBezTo>
                </a:path>
              </a:pathLst>
            </a:custGeom>
            <a:ln w="25400">
              <a:solidFill>
                <a:srgbClr val="000000"/>
              </a:solidFill>
              <a:miter lim="400000"/>
              <a:headEnd type="stealth"/>
            </a:ln>
          </p:spPr>
          <p:txBody>
            <a:bodyPr/>
            <a:lstStyle/>
            <a:p>
              <a:endParaRPr/>
            </a:p>
          </p:txBody>
        </p:sp>
        <p:pic>
          <p:nvPicPr>
            <p:cNvPr id="261" name="Immagine 260">
              <a:extLst>
                <a:ext uri="{FF2B5EF4-FFF2-40B4-BE49-F238E27FC236}">
                  <a16:creationId xmlns:a16="http://schemas.microsoft.com/office/drawing/2014/main" id="{D249AA65-9B44-12DE-33A5-957F157F4227}"/>
                </a:ext>
              </a:extLst>
            </p:cNvPr>
            <p:cNvPicPr>
              <a:picLocks noChangeAspect="1"/>
            </p:cNvPicPr>
            <p:nvPr/>
          </p:nvPicPr>
          <p:blipFill>
            <a:blip r:embed="rId16"/>
            <a:stretch>
              <a:fillRect/>
            </a:stretch>
          </p:blipFill>
          <p:spPr>
            <a:xfrm>
              <a:off x="15996293" y="12103321"/>
              <a:ext cx="2616200" cy="419100"/>
            </a:xfrm>
            <a:prstGeom prst="rect">
              <a:avLst/>
            </a:prstGeom>
          </p:spPr>
        </p:pic>
        <p:sp>
          <p:nvSpPr>
            <p:cNvPr id="264" name="Linea">
              <a:extLst>
                <a:ext uri="{FF2B5EF4-FFF2-40B4-BE49-F238E27FC236}">
                  <a16:creationId xmlns:a16="http://schemas.microsoft.com/office/drawing/2014/main" id="{DA024A7B-C895-7E80-6581-BC46B22183EA}"/>
                </a:ext>
              </a:extLst>
            </p:cNvPr>
            <p:cNvSpPr/>
            <p:nvPr/>
          </p:nvSpPr>
          <p:spPr>
            <a:xfrm>
              <a:off x="18928515" y="12312870"/>
              <a:ext cx="1177200" cy="1"/>
            </a:xfrm>
            <a:prstGeom prst="line">
              <a:avLst/>
            </a:prstGeom>
            <a:ln w="25400">
              <a:solidFill>
                <a:srgbClr val="000000"/>
              </a:solidFill>
              <a:miter lim="400000"/>
              <a:tailEnd type="stealth"/>
            </a:ln>
          </p:spPr>
          <p:txBody>
            <a:bodyPr lIns="50800" tIns="50800" rIns="50800" bIns="50800" anchor="ctr"/>
            <a:lstStyle/>
            <a:p>
              <a:endParaRPr/>
            </a:p>
          </p:txBody>
        </p:sp>
        <p:pic>
          <p:nvPicPr>
            <p:cNvPr id="265" name="Immagine 264">
              <a:extLst>
                <a:ext uri="{FF2B5EF4-FFF2-40B4-BE49-F238E27FC236}">
                  <a16:creationId xmlns:a16="http://schemas.microsoft.com/office/drawing/2014/main" id="{AE54E174-CE09-50C5-C095-411E1A2413A5}"/>
                </a:ext>
              </a:extLst>
            </p:cNvPr>
            <p:cNvPicPr>
              <a:picLocks noChangeAspect="1"/>
            </p:cNvPicPr>
            <p:nvPr/>
          </p:nvPicPr>
          <p:blipFill>
            <a:blip r:embed="rId17"/>
            <a:stretch>
              <a:fillRect/>
            </a:stretch>
          </p:blipFill>
          <p:spPr>
            <a:xfrm>
              <a:off x="20421737" y="12112786"/>
              <a:ext cx="1600200" cy="419100"/>
            </a:xfrm>
            <a:prstGeom prst="rect">
              <a:avLst/>
            </a:prstGeom>
          </p:spPr>
        </p:pic>
      </p:grpSp>
      <p:grpSp>
        <p:nvGrpSpPr>
          <p:cNvPr id="273" name="Gruppo 272">
            <a:extLst>
              <a:ext uri="{FF2B5EF4-FFF2-40B4-BE49-F238E27FC236}">
                <a16:creationId xmlns:a16="http://schemas.microsoft.com/office/drawing/2014/main" id="{44D695A6-2385-1DD0-7816-724C7F378624}"/>
              </a:ext>
            </a:extLst>
          </p:cNvPr>
          <p:cNvGrpSpPr/>
          <p:nvPr/>
        </p:nvGrpSpPr>
        <p:grpSpPr>
          <a:xfrm>
            <a:off x="8896936" y="9253224"/>
            <a:ext cx="6255213" cy="2713343"/>
            <a:chOff x="7928684" y="15184148"/>
            <a:chExt cx="6106877" cy="2648999"/>
          </a:xfrm>
        </p:grpSpPr>
        <p:sp>
          <p:nvSpPr>
            <p:cNvPr id="269" name="Rettangolo arrotondato">
              <a:extLst>
                <a:ext uri="{FF2B5EF4-FFF2-40B4-BE49-F238E27FC236}">
                  <a16:creationId xmlns:a16="http://schemas.microsoft.com/office/drawing/2014/main" id="{AB4AB108-AAE1-6DC6-0621-17DF5902A4A7}"/>
                </a:ext>
              </a:extLst>
            </p:cNvPr>
            <p:cNvSpPr/>
            <p:nvPr/>
          </p:nvSpPr>
          <p:spPr>
            <a:xfrm>
              <a:off x="10036709" y="16779230"/>
              <a:ext cx="3998852" cy="736601"/>
            </a:xfrm>
            <a:prstGeom prst="roundRect">
              <a:avLst>
                <a:gd name="adj" fmla="val 17007"/>
              </a:avLst>
            </a:prstGeom>
            <a:solidFill>
              <a:schemeClr val="accent1">
                <a:lumMod val="40000"/>
                <a:lumOff val="60000"/>
                <a:alpha val="20000"/>
              </a:scheme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pic>
          <p:nvPicPr>
            <p:cNvPr id="268" name="Immagine 267">
              <a:extLst>
                <a:ext uri="{FF2B5EF4-FFF2-40B4-BE49-F238E27FC236}">
                  <a16:creationId xmlns:a16="http://schemas.microsoft.com/office/drawing/2014/main" id="{AC395806-FF31-97BC-FEED-B7D45E229A15}"/>
                </a:ext>
              </a:extLst>
            </p:cNvPr>
            <p:cNvPicPr>
              <a:picLocks noChangeAspect="1"/>
            </p:cNvPicPr>
            <p:nvPr/>
          </p:nvPicPr>
          <p:blipFill>
            <a:blip r:embed="rId18"/>
            <a:stretch>
              <a:fillRect/>
            </a:stretch>
          </p:blipFill>
          <p:spPr>
            <a:xfrm>
              <a:off x="7928684" y="15184148"/>
              <a:ext cx="5900679" cy="2648999"/>
            </a:xfrm>
            <a:prstGeom prst="rect">
              <a:avLst/>
            </a:prstGeom>
          </p:spPr>
        </p:pic>
      </p:grpSp>
      <p:sp>
        <p:nvSpPr>
          <p:cNvPr id="274" name="Linea di collegamento">
            <a:extLst>
              <a:ext uri="{FF2B5EF4-FFF2-40B4-BE49-F238E27FC236}">
                <a16:creationId xmlns:a16="http://schemas.microsoft.com/office/drawing/2014/main" id="{DE6A64C3-F57A-848D-152F-8DED469A0F0B}"/>
              </a:ext>
            </a:extLst>
          </p:cNvPr>
          <p:cNvSpPr/>
          <p:nvPr/>
        </p:nvSpPr>
        <p:spPr>
          <a:xfrm>
            <a:off x="8157607" y="11643873"/>
            <a:ext cx="4386885" cy="959231"/>
          </a:xfrm>
          <a:custGeom>
            <a:avLst/>
            <a:gdLst/>
            <a:ahLst/>
            <a:cxnLst>
              <a:cxn ang="0">
                <a:pos x="wd2" y="hd2"/>
              </a:cxn>
              <a:cxn ang="5400000">
                <a:pos x="wd2" y="hd2"/>
              </a:cxn>
              <a:cxn ang="10800000">
                <a:pos x="wd2" y="hd2"/>
              </a:cxn>
              <a:cxn ang="16200000">
                <a:pos x="wd2" y="hd2"/>
              </a:cxn>
            </a:cxnLst>
            <a:rect l="0" t="0" r="r" b="b"/>
            <a:pathLst>
              <a:path w="18069" h="20081" extrusionOk="0">
                <a:moveTo>
                  <a:pt x="0" y="19788"/>
                </a:moveTo>
                <a:cubicBezTo>
                  <a:pt x="16344" y="21600"/>
                  <a:pt x="21600" y="15004"/>
                  <a:pt x="15769" y="0"/>
                </a:cubicBezTo>
              </a:path>
            </a:pathLst>
          </a:custGeom>
          <a:ln w="25400">
            <a:solidFill>
              <a:srgbClr val="000000"/>
            </a:solidFill>
            <a:miter lim="400000"/>
            <a:headEnd type="stealth"/>
          </a:ln>
        </p:spPr>
        <p:txBody>
          <a:bodyPr/>
          <a:lstStyle/>
          <a:p>
            <a:endParaRPr/>
          </a:p>
        </p:txBody>
      </p:sp>
      <p:grpSp>
        <p:nvGrpSpPr>
          <p:cNvPr id="281" name="Gruppo 280">
            <a:extLst>
              <a:ext uri="{FF2B5EF4-FFF2-40B4-BE49-F238E27FC236}">
                <a16:creationId xmlns:a16="http://schemas.microsoft.com/office/drawing/2014/main" id="{3FB4C95D-E822-A0D4-605C-C9052ADAC42B}"/>
              </a:ext>
            </a:extLst>
          </p:cNvPr>
          <p:cNvGrpSpPr/>
          <p:nvPr/>
        </p:nvGrpSpPr>
        <p:grpSpPr>
          <a:xfrm>
            <a:off x="2711176" y="12134380"/>
            <a:ext cx="5357786" cy="777304"/>
            <a:chOff x="2711176" y="12134380"/>
            <a:chExt cx="5357786" cy="777304"/>
          </a:xfrm>
        </p:grpSpPr>
        <p:sp>
          <p:nvSpPr>
            <p:cNvPr id="280" name="Rettangolo arrotondato">
              <a:extLst>
                <a:ext uri="{FF2B5EF4-FFF2-40B4-BE49-F238E27FC236}">
                  <a16:creationId xmlns:a16="http://schemas.microsoft.com/office/drawing/2014/main" id="{7053382D-ABD2-B4CE-EB9C-B49DBC77719D}"/>
                </a:ext>
              </a:extLst>
            </p:cNvPr>
            <p:cNvSpPr/>
            <p:nvPr/>
          </p:nvSpPr>
          <p:spPr>
            <a:xfrm>
              <a:off x="3832700" y="12134380"/>
              <a:ext cx="4236262" cy="777304"/>
            </a:xfrm>
            <a:prstGeom prst="roundRect">
              <a:avLst>
                <a:gd name="adj" fmla="val 17007"/>
              </a:avLst>
            </a:prstGeom>
            <a:solidFill>
              <a:schemeClr val="accent1">
                <a:lumMod val="40000"/>
                <a:lumOff val="60000"/>
                <a:alpha val="20000"/>
              </a:scheme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75" name="CasellaDiTesto 274">
              <a:extLst>
                <a:ext uri="{FF2B5EF4-FFF2-40B4-BE49-F238E27FC236}">
                  <a16:creationId xmlns:a16="http://schemas.microsoft.com/office/drawing/2014/main" id="{7E5A4855-62B1-8327-9EEB-953CFD73B2FD}"/>
                </a:ext>
              </a:extLst>
            </p:cNvPr>
            <p:cNvSpPr txBox="1"/>
            <p:nvPr/>
          </p:nvSpPr>
          <p:spPr>
            <a:xfrm>
              <a:off x="2711176" y="12169535"/>
              <a:ext cx="1074013"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GB" sz="2400" b="0" i="0" u="none" strike="noStrike" cap="none" spc="0" normalizeH="0" baseline="0" dirty="0">
                  <a:ln>
                    <a:noFill/>
                  </a:ln>
                  <a:solidFill>
                    <a:schemeClr val="bg2">
                      <a:lumMod val="10000"/>
                    </a:schemeClr>
                  </a:solidFill>
                  <a:effectLst/>
                  <a:uFillTx/>
                  <a:latin typeface="+mn-lt"/>
                  <a:ea typeface="+mn-ea"/>
                  <a:cs typeface="+mn-cs"/>
                  <a:sym typeface="Helvetica Neue"/>
                </a:rPr>
                <a:t>implies</a:t>
              </a:r>
            </a:p>
          </p:txBody>
        </p:sp>
        <p:pic>
          <p:nvPicPr>
            <p:cNvPr id="276" name="Immagine 275">
              <a:extLst>
                <a:ext uri="{FF2B5EF4-FFF2-40B4-BE49-F238E27FC236}">
                  <a16:creationId xmlns:a16="http://schemas.microsoft.com/office/drawing/2014/main" id="{90C5CA4C-4ABF-68A8-77EC-C33582C28079}"/>
                </a:ext>
              </a:extLst>
            </p:cNvPr>
            <p:cNvPicPr>
              <a:picLocks noChangeAspect="1"/>
            </p:cNvPicPr>
            <p:nvPr/>
          </p:nvPicPr>
          <p:blipFill>
            <a:blip r:embed="rId19"/>
            <a:stretch>
              <a:fillRect/>
            </a:stretch>
          </p:blipFill>
          <p:spPr>
            <a:xfrm>
              <a:off x="3895280" y="12251284"/>
              <a:ext cx="4038600" cy="660400"/>
            </a:xfrm>
            <a:prstGeom prst="rect">
              <a:avLst/>
            </a:prstGeom>
          </p:spPr>
        </p:pic>
      </p:grpSp>
      <p:pic>
        <p:nvPicPr>
          <p:cNvPr id="17" name="Immagine 16">
            <a:extLst>
              <a:ext uri="{FF2B5EF4-FFF2-40B4-BE49-F238E27FC236}">
                <a16:creationId xmlns:a16="http://schemas.microsoft.com/office/drawing/2014/main" id="{9DB429A4-214E-AE3D-309E-006C689BACFF}"/>
              </a:ext>
            </a:extLst>
          </p:cNvPr>
          <p:cNvPicPr>
            <a:picLocks noChangeAspect="1"/>
          </p:cNvPicPr>
          <p:nvPr/>
        </p:nvPicPr>
        <p:blipFill>
          <a:blip r:embed="rId20"/>
          <a:stretch>
            <a:fillRect/>
          </a:stretch>
        </p:blipFill>
        <p:spPr>
          <a:xfrm>
            <a:off x="15037254" y="9886707"/>
            <a:ext cx="5785837" cy="2828631"/>
          </a:xfrm>
          <a:prstGeom prst="rect">
            <a:avLst/>
          </a:prstGeom>
        </p:spPr>
      </p:pic>
      <p:sp>
        <p:nvSpPr>
          <p:cNvPr id="19" name="CasellaDiTesto 18">
            <a:extLst>
              <a:ext uri="{FF2B5EF4-FFF2-40B4-BE49-F238E27FC236}">
                <a16:creationId xmlns:a16="http://schemas.microsoft.com/office/drawing/2014/main" id="{80094040-9D51-FFFB-18E6-C8490C4F021D}"/>
              </a:ext>
            </a:extLst>
          </p:cNvPr>
          <p:cNvSpPr txBox="1"/>
          <p:nvPr/>
        </p:nvSpPr>
        <p:spPr>
          <a:xfrm>
            <a:off x="19766538" y="10216551"/>
            <a:ext cx="4066818"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it-CH" dirty="0">
                <a:solidFill>
                  <a:srgbClr val="FF0000"/>
                </a:solidFill>
              </a:rPr>
              <a:t>expected constraint violation</a:t>
            </a:r>
            <a:br>
              <a:rPr lang="it-CH" dirty="0">
                <a:solidFill>
                  <a:schemeClr val="bg2">
                    <a:lumMod val="10000"/>
                  </a:schemeClr>
                </a:solidFill>
              </a:rPr>
            </a:br>
            <a:r>
              <a:rPr lang="it-CH" dirty="0">
                <a:solidFill>
                  <a:schemeClr val="bg2">
                    <a:lumMod val="10000"/>
                  </a:schemeClr>
                </a:solidFill>
              </a:rPr>
              <a:t> in the    </a:t>
            </a:r>
            <a:r>
              <a:rPr lang="el-GR" dirty="0">
                <a:solidFill>
                  <a:schemeClr val="bg2">
                    <a:lumMod val="10000"/>
                  </a:schemeClr>
                </a:solidFill>
              </a:rPr>
              <a:t> </a:t>
            </a:r>
            <a:r>
              <a:rPr lang="it-CH" dirty="0">
                <a:solidFill>
                  <a:schemeClr val="bg2">
                    <a:lumMod val="10000"/>
                  </a:schemeClr>
                </a:solidFill>
              </a:rPr>
              <a:t>percent of cases</a:t>
            </a:r>
          </a:p>
          <a:p>
            <a:r>
              <a:rPr lang="it-CH" dirty="0">
                <a:solidFill>
                  <a:schemeClr val="bg2">
                    <a:lumMod val="10000"/>
                  </a:schemeClr>
                </a:solidFill>
              </a:rPr>
              <a:t> where such violation occurs</a:t>
            </a:r>
          </a:p>
        </p:txBody>
      </p:sp>
      <p:pic>
        <p:nvPicPr>
          <p:cNvPr id="20" name="Immagine 19">
            <a:extLst>
              <a:ext uri="{FF2B5EF4-FFF2-40B4-BE49-F238E27FC236}">
                <a16:creationId xmlns:a16="http://schemas.microsoft.com/office/drawing/2014/main" id="{99E8DAAA-7304-7632-0A07-367DAA914673}"/>
              </a:ext>
            </a:extLst>
          </p:cNvPr>
          <p:cNvPicPr>
            <a:picLocks noChangeAspect="1"/>
          </p:cNvPicPr>
          <p:nvPr/>
        </p:nvPicPr>
        <p:blipFill>
          <a:blip r:embed="rId21"/>
          <a:stretch>
            <a:fillRect/>
          </a:stretch>
        </p:blipFill>
        <p:spPr>
          <a:xfrm>
            <a:off x="20980996" y="10737821"/>
            <a:ext cx="200722" cy="247043"/>
          </a:xfrm>
          <a:prstGeom prst="rect">
            <a:avLst/>
          </a:prstGeom>
        </p:spPr>
      </p:pic>
      <p:grpSp>
        <p:nvGrpSpPr>
          <p:cNvPr id="35" name="Gruppo 34">
            <a:extLst>
              <a:ext uri="{FF2B5EF4-FFF2-40B4-BE49-F238E27FC236}">
                <a16:creationId xmlns:a16="http://schemas.microsoft.com/office/drawing/2014/main" id="{AE0ED42D-F87D-155E-90E0-A44992AD84AB}"/>
              </a:ext>
            </a:extLst>
          </p:cNvPr>
          <p:cNvGrpSpPr/>
          <p:nvPr/>
        </p:nvGrpSpPr>
        <p:grpSpPr>
          <a:xfrm>
            <a:off x="4432345" y="10203862"/>
            <a:ext cx="7039851" cy="1247289"/>
            <a:chOff x="4432345" y="10203862"/>
            <a:chExt cx="7039851" cy="1247289"/>
          </a:xfrm>
        </p:grpSpPr>
        <p:sp>
          <p:nvSpPr>
            <p:cNvPr id="28" name="Linea di collegamento">
              <a:extLst>
                <a:ext uri="{FF2B5EF4-FFF2-40B4-BE49-F238E27FC236}">
                  <a16:creationId xmlns:a16="http://schemas.microsoft.com/office/drawing/2014/main" id="{7A6C65C7-9DBF-7ED7-7066-F4564B9DA46D}"/>
                </a:ext>
              </a:extLst>
            </p:cNvPr>
            <p:cNvSpPr/>
            <p:nvPr/>
          </p:nvSpPr>
          <p:spPr>
            <a:xfrm>
              <a:off x="7085311" y="10203862"/>
              <a:ext cx="4386885" cy="959231"/>
            </a:xfrm>
            <a:custGeom>
              <a:avLst/>
              <a:gdLst/>
              <a:ahLst/>
              <a:cxnLst>
                <a:cxn ang="0">
                  <a:pos x="wd2" y="hd2"/>
                </a:cxn>
                <a:cxn ang="5400000">
                  <a:pos x="wd2" y="hd2"/>
                </a:cxn>
                <a:cxn ang="10800000">
                  <a:pos x="wd2" y="hd2"/>
                </a:cxn>
                <a:cxn ang="16200000">
                  <a:pos x="wd2" y="hd2"/>
                </a:cxn>
              </a:cxnLst>
              <a:rect l="0" t="0" r="r" b="b"/>
              <a:pathLst>
                <a:path w="18069" h="20081" extrusionOk="0">
                  <a:moveTo>
                    <a:pt x="0" y="19788"/>
                  </a:moveTo>
                  <a:cubicBezTo>
                    <a:pt x="16344" y="21600"/>
                    <a:pt x="21600" y="15004"/>
                    <a:pt x="15769" y="0"/>
                  </a:cubicBezTo>
                </a:path>
              </a:pathLst>
            </a:custGeom>
            <a:ln w="25400">
              <a:solidFill>
                <a:srgbClr val="000000"/>
              </a:solidFill>
              <a:miter lim="400000"/>
              <a:headEnd type="stealth"/>
            </a:ln>
          </p:spPr>
          <p:txBody>
            <a:bodyPr/>
            <a:lstStyle/>
            <a:p>
              <a:endParaRPr/>
            </a:p>
          </p:txBody>
        </p:sp>
        <p:sp>
          <p:nvSpPr>
            <p:cNvPr id="30" name="CasellaDiTesto 29">
              <a:extLst>
                <a:ext uri="{FF2B5EF4-FFF2-40B4-BE49-F238E27FC236}">
                  <a16:creationId xmlns:a16="http://schemas.microsoft.com/office/drawing/2014/main" id="{4C4919EC-A0D9-C17F-89E4-E192CDDE3EF8}"/>
                </a:ext>
              </a:extLst>
            </p:cNvPr>
            <p:cNvSpPr txBox="1"/>
            <p:nvPr/>
          </p:nvSpPr>
          <p:spPr>
            <a:xfrm>
              <a:off x="4432345" y="10609895"/>
              <a:ext cx="2537553"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it-CH" dirty="0">
                  <a:solidFill>
                    <a:schemeClr val="bg2">
                      <a:lumMod val="10000"/>
                    </a:schemeClr>
                  </a:solidFill>
                </a:rPr>
                <a:t>only distributions </a:t>
              </a:r>
              <a:br>
                <a:rPr lang="it-CH" dirty="0">
                  <a:solidFill>
                    <a:schemeClr val="bg2">
                      <a:lumMod val="10000"/>
                    </a:schemeClr>
                  </a:solidFill>
                </a:rPr>
              </a:br>
              <a:r>
                <a:rPr lang="it-CH" dirty="0">
                  <a:solidFill>
                    <a:schemeClr val="bg2">
                      <a:lumMod val="10000"/>
                    </a:schemeClr>
                  </a:solidFill>
                </a:rPr>
                <a:t>with</a:t>
              </a:r>
              <a:r>
                <a:rPr lang="it-CH" dirty="0">
                  <a:solidFill>
                    <a:srgbClr val="FF0000"/>
                  </a:solidFill>
                </a:rPr>
                <a:t> support    </a:t>
              </a:r>
              <a:endParaRPr lang="it-CH" dirty="0">
                <a:solidFill>
                  <a:schemeClr val="bg2">
                    <a:lumMod val="10000"/>
                  </a:schemeClr>
                </a:solidFill>
              </a:endParaRPr>
            </a:p>
          </p:txBody>
        </p:sp>
        <p:pic>
          <p:nvPicPr>
            <p:cNvPr id="32" name="Immagine 31">
              <a:extLst>
                <a:ext uri="{FF2B5EF4-FFF2-40B4-BE49-F238E27FC236}">
                  <a16:creationId xmlns:a16="http://schemas.microsoft.com/office/drawing/2014/main" id="{B6BC868F-2C23-7CC3-D237-61A3A611DD1B}"/>
                </a:ext>
              </a:extLst>
            </p:cNvPr>
            <p:cNvPicPr>
              <a:picLocks noChangeAspect="1"/>
            </p:cNvPicPr>
            <p:nvPr/>
          </p:nvPicPr>
          <p:blipFill>
            <a:blip r:embed="rId13"/>
            <a:stretch>
              <a:fillRect/>
            </a:stretch>
          </p:blipFill>
          <p:spPr>
            <a:xfrm>
              <a:off x="6465291" y="11103841"/>
              <a:ext cx="265545" cy="254000"/>
            </a:xfrm>
            <a:prstGeom prst="rect">
              <a:avLst/>
            </a:prstGeom>
          </p:spPr>
        </p:pic>
      </p:grpSp>
    </p:spTree>
    <p:extLst>
      <p:ext uri="{BB962C8B-B14F-4D97-AF65-F5344CB8AC3E}">
        <p14:creationId xmlns:p14="http://schemas.microsoft.com/office/powerpoint/2010/main" val="355241390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37"/>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48"/>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49"/>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5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6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266"/>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21"/>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35"/>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27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7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81"/>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9"/>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49" grpId="0" animBg="1"/>
      <p:bldP spid="49" grpId="1" animBg="1"/>
      <p:bldP spid="60" grpId="0" animBg="1"/>
      <p:bldP spid="274" grpId="0" animBg="1"/>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F9AC9B-63C3-4C8D-FA22-87F7B0E3FC6E}"/>
            </a:ext>
          </a:extLst>
        </p:cNvPr>
        <p:cNvGrpSpPr/>
        <p:nvPr/>
      </p:nvGrpSpPr>
      <p:grpSpPr>
        <a:xfrm>
          <a:off x="0" y="0"/>
          <a:ext cx="0" cy="0"/>
          <a:chOff x="0" y="0"/>
          <a:chExt cx="0" cy="0"/>
        </a:xfrm>
      </p:grpSpPr>
      <p:sp>
        <p:nvSpPr>
          <p:cNvPr id="295" name="Introduction">
            <a:extLst>
              <a:ext uri="{FF2B5EF4-FFF2-40B4-BE49-F238E27FC236}">
                <a16:creationId xmlns:a16="http://schemas.microsoft.com/office/drawing/2014/main" id="{C9E9C211-3FA3-0D90-DEB1-6ECDB82D1F4C}"/>
              </a:ext>
            </a:extLst>
          </p:cNvPr>
          <p:cNvSpPr txBox="1">
            <a:spLocks noGrp="1"/>
          </p:cNvSpPr>
          <p:nvPr>
            <p:ph type="title"/>
          </p:nvPr>
        </p:nvSpPr>
        <p:spPr>
          <a:prstGeom prst="rect">
            <a:avLst/>
          </a:prstGeom>
        </p:spPr>
        <p:txBody>
          <a:bodyPr/>
          <a:lstStyle/>
          <a:p>
            <a:r>
              <a:rPr lang="it-IT" dirty="0"/>
              <a:t>Intermezzo</a:t>
            </a:r>
            <a:endParaRPr dirty="0"/>
          </a:p>
        </p:txBody>
      </p:sp>
      <p:sp>
        <p:nvSpPr>
          <p:cNvPr id="296" name="Benchmarks for competitive policy design">
            <a:extLst>
              <a:ext uri="{FF2B5EF4-FFF2-40B4-BE49-F238E27FC236}">
                <a16:creationId xmlns:a16="http://schemas.microsoft.com/office/drawing/2014/main" id="{FE112AF1-E71B-3132-FA90-BD464B0D5E80}"/>
              </a:ext>
            </a:extLst>
          </p:cNvPr>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GB" dirty="0"/>
              <a:t>System level synthesis for control design</a:t>
            </a:r>
          </a:p>
        </p:txBody>
      </p:sp>
      <p:sp>
        <p:nvSpPr>
          <p:cNvPr id="297" name="4">
            <a:extLst>
              <a:ext uri="{FF2B5EF4-FFF2-40B4-BE49-F238E27FC236}">
                <a16:creationId xmlns:a16="http://schemas.microsoft.com/office/drawing/2014/main" id="{B0658AB8-245B-8324-444E-7E1A3B7DA1D1}"/>
              </a:ext>
            </a:extLst>
          </p:cNvPr>
          <p:cNvSpPr txBox="1">
            <a:spLocks noGrp="1"/>
          </p:cNvSpPr>
          <p:nvPr>
            <p:ph type="sldNum" sz="quarter" idx="4294967295"/>
          </p:nvPr>
        </p:nvSpPr>
        <p:spPr>
          <a:xfrm>
            <a:off x="12070335" y="13076008"/>
            <a:ext cx="230832" cy="37959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it-IT" dirty="0"/>
              <a:t>8</a:t>
            </a:r>
            <a:endParaRPr dirty="0"/>
          </a:p>
        </p:txBody>
      </p:sp>
      <p:sp>
        <p:nvSpPr>
          <p:cNvPr id="304" name="How can we define the clairvoyant optimal policy?">
            <a:extLst>
              <a:ext uri="{FF2B5EF4-FFF2-40B4-BE49-F238E27FC236}">
                <a16:creationId xmlns:a16="http://schemas.microsoft.com/office/drawing/2014/main" id="{46674DDA-D8E1-94C6-A9EE-891AE0FD0F65}"/>
              </a:ext>
            </a:extLst>
          </p:cNvPr>
          <p:cNvSpPr txBox="1">
            <a:spLocks noGrp="1"/>
          </p:cNvSpPr>
          <p:nvPr>
            <p:ph type="body" idx="1"/>
          </p:nvPr>
        </p:nvSpPr>
        <p:spPr>
          <a:prstGeom prst="rect">
            <a:avLst/>
          </a:prstGeom>
        </p:spPr>
        <p:txBody>
          <a:bodyPr/>
          <a:lstStyle/>
          <a:p>
            <a:pPr marL="609599" indent="-609599">
              <a:defRPr sz="3600"/>
            </a:pPr>
            <a:endParaRPr dirty="0"/>
          </a:p>
          <a:p>
            <a:pPr marL="609599" indent="-609599">
              <a:defRPr sz="3600"/>
            </a:pPr>
            <a:endParaRPr dirty="0"/>
          </a:p>
        </p:txBody>
      </p:sp>
      <p:pic>
        <p:nvPicPr>
          <p:cNvPr id="4" name="Immagine 3">
            <a:extLst>
              <a:ext uri="{FF2B5EF4-FFF2-40B4-BE49-F238E27FC236}">
                <a16:creationId xmlns:a16="http://schemas.microsoft.com/office/drawing/2014/main" id="{BD1448AB-FC5F-D006-E0C6-ADD128B65445}"/>
              </a:ext>
            </a:extLst>
          </p:cNvPr>
          <p:cNvPicPr>
            <a:picLocks noChangeAspect="1"/>
          </p:cNvPicPr>
          <p:nvPr/>
        </p:nvPicPr>
        <p:blipFill>
          <a:blip r:embed="rId3"/>
          <a:stretch>
            <a:fillRect/>
          </a:stretch>
        </p:blipFill>
        <p:spPr>
          <a:xfrm>
            <a:off x="3310247" y="4367118"/>
            <a:ext cx="5515098" cy="2475900"/>
          </a:xfrm>
          <a:prstGeom prst="rect">
            <a:avLst/>
          </a:prstGeom>
        </p:spPr>
      </p:pic>
      <p:sp>
        <p:nvSpPr>
          <p:cNvPr id="5" name="CasellaDiTesto 4">
            <a:extLst>
              <a:ext uri="{FF2B5EF4-FFF2-40B4-BE49-F238E27FC236}">
                <a16:creationId xmlns:a16="http://schemas.microsoft.com/office/drawing/2014/main" id="{52727253-DDF2-98DE-EEFB-7080909C61FF}"/>
              </a:ext>
            </a:extLst>
          </p:cNvPr>
          <p:cNvSpPr txBox="1"/>
          <p:nvPr/>
        </p:nvSpPr>
        <p:spPr>
          <a:xfrm>
            <a:off x="1206500" y="4248504"/>
            <a:ext cx="22074188"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GB" sz="3200" b="1" i="0" u="none" strike="noStrike" cap="none" spc="0" normalizeH="0" baseline="0" dirty="0">
                <a:ln>
                  <a:noFill/>
                </a:ln>
                <a:solidFill>
                  <a:schemeClr val="bg2">
                    <a:lumMod val="10000"/>
                  </a:schemeClr>
                </a:solidFill>
                <a:effectLst/>
                <a:uFillTx/>
                <a:latin typeface="+mn-lt"/>
                <a:ea typeface="+mn-ea"/>
                <a:cs typeface="+mn-cs"/>
                <a:sym typeface="Helvetica Neue"/>
              </a:rPr>
              <a:t>Problem:</a:t>
            </a:r>
          </a:p>
        </p:txBody>
      </p:sp>
      <p:sp>
        <p:nvSpPr>
          <p:cNvPr id="6" name="Linea">
            <a:extLst>
              <a:ext uri="{FF2B5EF4-FFF2-40B4-BE49-F238E27FC236}">
                <a16:creationId xmlns:a16="http://schemas.microsoft.com/office/drawing/2014/main" id="{672A8EE2-8A97-93AA-4E5C-4F5AB712EA7F}"/>
              </a:ext>
            </a:extLst>
          </p:cNvPr>
          <p:cNvSpPr/>
          <p:nvPr/>
        </p:nvSpPr>
        <p:spPr>
          <a:xfrm>
            <a:off x="9247532" y="4697413"/>
            <a:ext cx="1536702" cy="1"/>
          </a:xfrm>
          <a:prstGeom prst="line">
            <a:avLst/>
          </a:prstGeom>
          <a:ln w="25400">
            <a:solidFill>
              <a:srgbClr val="000000"/>
            </a:solidFill>
            <a:miter lim="400000"/>
            <a:tailEnd type="stealth"/>
          </a:ln>
        </p:spPr>
        <p:txBody>
          <a:bodyPr lIns="50800" tIns="50800" rIns="50800" bIns="50800" anchor="ctr"/>
          <a:lstStyle/>
          <a:p>
            <a:endParaRPr/>
          </a:p>
        </p:txBody>
      </p:sp>
      <p:sp>
        <p:nvSpPr>
          <p:cNvPr id="7" name="CasellaDiTesto 6">
            <a:extLst>
              <a:ext uri="{FF2B5EF4-FFF2-40B4-BE49-F238E27FC236}">
                <a16:creationId xmlns:a16="http://schemas.microsoft.com/office/drawing/2014/main" id="{AFF6EFBF-7437-8E8D-EEA5-AFFF8E5079A9}"/>
              </a:ext>
            </a:extLst>
          </p:cNvPr>
          <p:cNvSpPr txBox="1"/>
          <p:nvPr/>
        </p:nvSpPr>
        <p:spPr>
          <a:xfrm>
            <a:off x="11118312" y="4275976"/>
            <a:ext cx="11628159"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GB" sz="3200" b="0" i="0" u="none" strike="noStrike" cap="none" spc="0" normalizeH="0" baseline="0" dirty="0">
                <a:ln>
                  <a:noFill/>
                </a:ln>
                <a:solidFill>
                  <a:schemeClr val="bg2">
                    <a:lumMod val="10000"/>
                  </a:schemeClr>
                </a:solidFill>
                <a:effectLst/>
                <a:uFillTx/>
                <a:latin typeface="+mn-lt"/>
                <a:ea typeface="+mn-ea"/>
                <a:cs typeface="+mn-cs"/>
                <a:sym typeface="Helvetica Neue"/>
              </a:rPr>
              <a:t>optimizing over      via dynamic programming is </a:t>
            </a:r>
            <a:r>
              <a:rPr kumimoji="0" lang="en-GB" sz="3200" b="0" i="0" u="none" strike="noStrike" cap="none" spc="0" normalizeH="0" baseline="0" dirty="0">
                <a:ln>
                  <a:noFill/>
                </a:ln>
                <a:solidFill>
                  <a:srgbClr val="FF0000"/>
                </a:solidFill>
                <a:effectLst/>
                <a:uFillTx/>
                <a:latin typeface="+mn-lt"/>
                <a:ea typeface="+mn-ea"/>
                <a:cs typeface="+mn-cs"/>
                <a:sym typeface="Helvetica Neue"/>
              </a:rPr>
              <a:t>intractable</a:t>
            </a:r>
            <a:r>
              <a:rPr kumimoji="0" lang="en-GB" sz="3200" b="0" i="0" u="none" strike="noStrike" cap="none" spc="0" normalizeH="0" baseline="0" dirty="0">
                <a:ln>
                  <a:noFill/>
                </a:ln>
                <a:solidFill>
                  <a:schemeClr val="bg2">
                    <a:lumMod val="10000"/>
                  </a:schemeClr>
                </a:solidFill>
                <a:effectLst/>
                <a:uFillTx/>
                <a:latin typeface="+mn-lt"/>
                <a:ea typeface="+mn-ea"/>
                <a:cs typeface="+mn-cs"/>
                <a:sym typeface="Helvetica Neue"/>
              </a:rPr>
              <a:t>…</a:t>
            </a:r>
          </a:p>
        </p:txBody>
      </p:sp>
      <p:pic>
        <p:nvPicPr>
          <p:cNvPr id="9" name="Immagine 8">
            <a:extLst>
              <a:ext uri="{FF2B5EF4-FFF2-40B4-BE49-F238E27FC236}">
                <a16:creationId xmlns:a16="http://schemas.microsoft.com/office/drawing/2014/main" id="{60763797-89F4-AD94-77C4-F74F61B416CE}"/>
              </a:ext>
            </a:extLst>
          </p:cNvPr>
          <p:cNvPicPr>
            <a:picLocks noChangeAspect="1"/>
          </p:cNvPicPr>
          <p:nvPr/>
        </p:nvPicPr>
        <p:blipFill>
          <a:blip r:embed="rId4"/>
          <a:stretch>
            <a:fillRect/>
          </a:stretch>
        </p:blipFill>
        <p:spPr>
          <a:xfrm>
            <a:off x="14141939" y="4546021"/>
            <a:ext cx="266700" cy="190500"/>
          </a:xfrm>
          <a:prstGeom prst="rect">
            <a:avLst/>
          </a:prstGeom>
        </p:spPr>
      </p:pic>
      <p:sp>
        <p:nvSpPr>
          <p:cNvPr id="14" name="CasellaDiTesto 13">
            <a:extLst>
              <a:ext uri="{FF2B5EF4-FFF2-40B4-BE49-F238E27FC236}">
                <a16:creationId xmlns:a16="http://schemas.microsoft.com/office/drawing/2014/main" id="{F0D65128-E2A4-2D4B-106B-ECDBC6D9FB90}"/>
              </a:ext>
            </a:extLst>
          </p:cNvPr>
          <p:cNvSpPr txBox="1"/>
          <p:nvPr/>
        </p:nvSpPr>
        <p:spPr>
          <a:xfrm>
            <a:off x="11118312" y="5216738"/>
            <a:ext cx="8886655"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GB" sz="3200" b="0" i="0" u="none" strike="noStrike" cap="none" spc="0" normalizeH="0" baseline="0" dirty="0">
                <a:ln>
                  <a:noFill/>
                </a:ln>
                <a:solidFill>
                  <a:schemeClr val="bg2">
                    <a:lumMod val="10000"/>
                  </a:schemeClr>
                </a:solidFill>
                <a:effectLst/>
                <a:uFillTx/>
                <a:latin typeface="+mn-lt"/>
                <a:ea typeface="+mn-ea"/>
                <a:cs typeface="+mn-cs"/>
                <a:sym typeface="Helvetica Neue"/>
              </a:rPr>
              <a:t>…we restrict to linear policies </a:t>
            </a:r>
          </a:p>
        </p:txBody>
      </p:sp>
      <p:pic>
        <p:nvPicPr>
          <p:cNvPr id="16" name="Immagine 15">
            <a:extLst>
              <a:ext uri="{FF2B5EF4-FFF2-40B4-BE49-F238E27FC236}">
                <a16:creationId xmlns:a16="http://schemas.microsoft.com/office/drawing/2014/main" id="{122378ED-2036-725B-AEDE-C2DE2FB3FD6D}"/>
              </a:ext>
            </a:extLst>
          </p:cNvPr>
          <p:cNvPicPr>
            <a:picLocks noChangeAspect="1"/>
          </p:cNvPicPr>
          <p:nvPr/>
        </p:nvPicPr>
        <p:blipFill>
          <a:blip r:embed="rId5"/>
          <a:stretch>
            <a:fillRect/>
          </a:stretch>
        </p:blipFill>
        <p:spPr>
          <a:xfrm>
            <a:off x="16691042" y="5373112"/>
            <a:ext cx="1917700" cy="419100"/>
          </a:xfrm>
          <a:prstGeom prst="rect">
            <a:avLst/>
          </a:prstGeom>
        </p:spPr>
      </p:pic>
      <p:grpSp>
        <p:nvGrpSpPr>
          <p:cNvPr id="259" name="Gruppo 258">
            <a:extLst>
              <a:ext uri="{FF2B5EF4-FFF2-40B4-BE49-F238E27FC236}">
                <a16:creationId xmlns:a16="http://schemas.microsoft.com/office/drawing/2014/main" id="{CEB31EF9-A8B8-5D9D-52C8-4F835E4F1196}"/>
              </a:ext>
            </a:extLst>
          </p:cNvPr>
          <p:cNvGrpSpPr/>
          <p:nvPr/>
        </p:nvGrpSpPr>
        <p:grpSpPr>
          <a:xfrm>
            <a:off x="11150437" y="6280446"/>
            <a:ext cx="12998909" cy="1647787"/>
            <a:chOff x="9841273" y="6085747"/>
            <a:chExt cx="12998909" cy="1647787"/>
          </a:xfrm>
        </p:grpSpPr>
        <p:sp>
          <p:nvSpPr>
            <p:cNvPr id="62" name="Elimina">
              <a:extLst>
                <a:ext uri="{FF2B5EF4-FFF2-40B4-BE49-F238E27FC236}">
                  <a16:creationId xmlns:a16="http://schemas.microsoft.com/office/drawing/2014/main" id="{17C4038C-4DF9-8780-167A-21E6A4DBF260}"/>
                </a:ext>
              </a:extLst>
            </p:cNvPr>
            <p:cNvSpPr/>
            <p:nvPr/>
          </p:nvSpPr>
          <p:spPr>
            <a:xfrm>
              <a:off x="9841273" y="6207774"/>
              <a:ext cx="508001" cy="508010"/>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6"/>
                    <a:pt x="2881" y="3016"/>
                  </a:cubicBezTo>
                  <a:cubicBezTo>
                    <a:pt x="-961" y="7037"/>
                    <a:pt x="-961" y="13558"/>
                    <a:pt x="2881" y="17579"/>
                  </a:cubicBezTo>
                  <a:cubicBezTo>
                    <a:pt x="6724" y="21600"/>
                    <a:pt x="12954" y="21600"/>
                    <a:pt x="16797" y="17579"/>
                  </a:cubicBezTo>
                  <a:cubicBezTo>
                    <a:pt x="20639" y="13558"/>
                    <a:pt x="20639" y="7037"/>
                    <a:pt x="16797" y="3016"/>
                  </a:cubicBezTo>
                  <a:cubicBezTo>
                    <a:pt x="14875" y="1006"/>
                    <a:pt x="12357" y="0"/>
                    <a:pt x="9839" y="0"/>
                  </a:cubicBezTo>
                  <a:close/>
                  <a:moveTo>
                    <a:pt x="6165" y="4684"/>
                  </a:moveTo>
                  <a:cubicBezTo>
                    <a:pt x="6180" y="4684"/>
                    <a:pt x="6194" y="4690"/>
                    <a:pt x="6205" y="4702"/>
                  </a:cubicBezTo>
                  <a:lnTo>
                    <a:pt x="9799" y="8462"/>
                  </a:lnTo>
                  <a:cubicBezTo>
                    <a:pt x="9822" y="8486"/>
                    <a:pt x="9858" y="8486"/>
                    <a:pt x="9881" y="8462"/>
                  </a:cubicBezTo>
                  <a:lnTo>
                    <a:pt x="13474" y="4702"/>
                  </a:lnTo>
                  <a:cubicBezTo>
                    <a:pt x="13497" y="4678"/>
                    <a:pt x="13533" y="4678"/>
                    <a:pt x="13556" y="4702"/>
                  </a:cubicBezTo>
                  <a:lnTo>
                    <a:pt x="15186" y="6408"/>
                  </a:lnTo>
                  <a:cubicBezTo>
                    <a:pt x="15209" y="6432"/>
                    <a:pt x="15209" y="6471"/>
                    <a:pt x="15186" y="6495"/>
                  </a:cubicBezTo>
                  <a:lnTo>
                    <a:pt x="11593" y="10254"/>
                  </a:lnTo>
                  <a:cubicBezTo>
                    <a:pt x="11570" y="10278"/>
                    <a:pt x="11570" y="10317"/>
                    <a:pt x="11593" y="10341"/>
                  </a:cubicBezTo>
                  <a:lnTo>
                    <a:pt x="15186" y="14100"/>
                  </a:lnTo>
                  <a:cubicBezTo>
                    <a:pt x="15209" y="14124"/>
                    <a:pt x="15209" y="14162"/>
                    <a:pt x="15186" y="14186"/>
                  </a:cubicBezTo>
                  <a:lnTo>
                    <a:pt x="13556" y="15892"/>
                  </a:lnTo>
                  <a:cubicBezTo>
                    <a:pt x="13533" y="15916"/>
                    <a:pt x="13497" y="15916"/>
                    <a:pt x="13474" y="15892"/>
                  </a:cubicBezTo>
                  <a:lnTo>
                    <a:pt x="9881" y="12133"/>
                  </a:lnTo>
                  <a:cubicBezTo>
                    <a:pt x="9858" y="12109"/>
                    <a:pt x="9822" y="12109"/>
                    <a:pt x="9799" y="12133"/>
                  </a:cubicBezTo>
                  <a:lnTo>
                    <a:pt x="6205" y="15892"/>
                  </a:lnTo>
                  <a:cubicBezTo>
                    <a:pt x="6183" y="15916"/>
                    <a:pt x="6147" y="15916"/>
                    <a:pt x="6124" y="15892"/>
                  </a:cubicBezTo>
                  <a:lnTo>
                    <a:pt x="4493" y="14186"/>
                  </a:lnTo>
                  <a:cubicBezTo>
                    <a:pt x="4471" y="14162"/>
                    <a:pt x="4471" y="14124"/>
                    <a:pt x="4493" y="14100"/>
                  </a:cubicBezTo>
                  <a:lnTo>
                    <a:pt x="8085" y="10341"/>
                  </a:lnTo>
                  <a:cubicBezTo>
                    <a:pt x="8108" y="10317"/>
                    <a:pt x="8108" y="10278"/>
                    <a:pt x="8085" y="10254"/>
                  </a:cubicBezTo>
                  <a:lnTo>
                    <a:pt x="4493" y="6495"/>
                  </a:lnTo>
                  <a:cubicBezTo>
                    <a:pt x="4471" y="6471"/>
                    <a:pt x="4471" y="6432"/>
                    <a:pt x="4493" y="6408"/>
                  </a:cubicBezTo>
                  <a:lnTo>
                    <a:pt x="6124" y="4702"/>
                  </a:lnTo>
                  <a:cubicBezTo>
                    <a:pt x="6135" y="4690"/>
                    <a:pt x="6151" y="4684"/>
                    <a:pt x="6165" y="4684"/>
                  </a:cubicBezTo>
                  <a:close/>
                </a:path>
              </a:pathLst>
            </a:custGeom>
            <a:solidFill>
              <a:srgbClr val="ED220D"/>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63" name="CasellaDiTesto 62">
              <a:extLst>
                <a:ext uri="{FF2B5EF4-FFF2-40B4-BE49-F238E27FC236}">
                  <a16:creationId xmlns:a16="http://schemas.microsoft.com/office/drawing/2014/main" id="{806231EA-0ED4-716E-2293-D8D8D5368149}"/>
                </a:ext>
              </a:extLst>
            </p:cNvPr>
            <p:cNvSpPr txBox="1"/>
            <p:nvPr/>
          </p:nvSpPr>
          <p:spPr>
            <a:xfrm>
              <a:off x="10541902" y="6085747"/>
              <a:ext cx="12298280"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GB" sz="3200" b="0" i="0" u="none" strike="noStrike" cap="none" spc="0" normalizeH="0" baseline="0" dirty="0">
                  <a:ln>
                    <a:noFill/>
                  </a:ln>
                  <a:solidFill>
                    <a:schemeClr val="bg2">
                      <a:lumMod val="10000"/>
                    </a:schemeClr>
                  </a:solidFill>
                  <a:effectLst/>
                  <a:uFillTx/>
                  <a:latin typeface="+mn-lt"/>
                  <a:ea typeface="+mn-ea"/>
                  <a:cs typeface="+mn-cs"/>
                  <a:sym typeface="Helvetica Neue"/>
                </a:rPr>
                <a:t>set of stabilizing           is nonconvex,  </a:t>
              </a:r>
            </a:p>
          </p:txBody>
        </p:sp>
        <p:pic>
          <p:nvPicPr>
            <p:cNvPr id="256" name="Immagine 255">
              <a:extLst>
                <a:ext uri="{FF2B5EF4-FFF2-40B4-BE49-F238E27FC236}">
                  <a16:creationId xmlns:a16="http://schemas.microsoft.com/office/drawing/2014/main" id="{8CD4CAD2-CC6B-7703-3B44-D037A7D37375}"/>
                </a:ext>
              </a:extLst>
            </p:cNvPr>
            <p:cNvPicPr>
              <a:picLocks noChangeAspect="1"/>
            </p:cNvPicPr>
            <p:nvPr/>
          </p:nvPicPr>
          <p:blipFill>
            <a:blip r:embed="rId6"/>
            <a:stretch>
              <a:fillRect/>
            </a:stretch>
          </p:blipFill>
          <p:spPr>
            <a:xfrm>
              <a:off x="13752269" y="6237619"/>
              <a:ext cx="838200" cy="419100"/>
            </a:xfrm>
            <a:prstGeom prst="rect">
              <a:avLst/>
            </a:prstGeom>
          </p:spPr>
        </p:pic>
        <p:pic>
          <p:nvPicPr>
            <p:cNvPr id="257" name="Immagine 256">
              <a:extLst>
                <a:ext uri="{FF2B5EF4-FFF2-40B4-BE49-F238E27FC236}">
                  <a16:creationId xmlns:a16="http://schemas.microsoft.com/office/drawing/2014/main" id="{4F64BFF5-86E1-D47D-0E26-21A937D1588B}"/>
                </a:ext>
              </a:extLst>
            </p:cNvPr>
            <p:cNvPicPr>
              <a:picLocks noChangeAspect="1"/>
            </p:cNvPicPr>
            <p:nvPr/>
          </p:nvPicPr>
          <p:blipFill>
            <a:blip r:embed="rId7"/>
            <a:stretch>
              <a:fillRect/>
            </a:stretch>
          </p:blipFill>
          <p:spPr>
            <a:xfrm>
              <a:off x="10612428" y="7254263"/>
              <a:ext cx="7670800" cy="457200"/>
            </a:xfrm>
            <a:prstGeom prst="rect">
              <a:avLst/>
            </a:prstGeom>
          </p:spPr>
        </p:pic>
        <p:sp>
          <p:nvSpPr>
            <p:cNvPr id="258" name="Elimina">
              <a:extLst>
                <a:ext uri="{FF2B5EF4-FFF2-40B4-BE49-F238E27FC236}">
                  <a16:creationId xmlns:a16="http://schemas.microsoft.com/office/drawing/2014/main" id="{C9362897-D696-2A20-8EFB-6F5C540DC33A}"/>
                </a:ext>
              </a:extLst>
            </p:cNvPr>
            <p:cNvSpPr/>
            <p:nvPr/>
          </p:nvSpPr>
          <p:spPr>
            <a:xfrm>
              <a:off x="9841273" y="7225524"/>
              <a:ext cx="508001" cy="508010"/>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6"/>
                    <a:pt x="2881" y="3016"/>
                  </a:cubicBezTo>
                  <a:cubicBezTo>
                    <a:pt x="-961" y="7037"/>
                    <a:pt x="-961" y="13558"/>
                    <a:pt x="2881" y="17579"/>
                  </a:cubicBezTo>
                  <a:cubicBezTo>
                    <a:pt x="6724" y="21600"/>
                    <a:pt x="12954" y="21600"/>
                    <a:pt x="16797" y="17579"/>
                  </a:cubicBezTo>
                  <a:cubicBezTo>
                    <a:pt x="20639" y="13558"/>
                    <a:pt x="20639" y="7037"/>
                    <a:pt x="16797" y="3016"/>
                  </a:cubicBezTo>
                  <a:cubicBezTo>
                    <a:pt x="14875" y="1006"/>
                    <a:pt x="12357" y="0"/>
                    <a:pt x="9839" y="0"/>
                  </a:cubicBezTo>
                  <a:close/>
                  <a:moveTo>
                    <a:pt x="6165" y="4684"/>
                  </a:moveTo>
                  <a:cubicBezTo>
                    <a:pt x="6180" y="4684"/>
                    <a:pt x="6194" y="4690"/>
                    <a:pt x="6205" y="4702"/>
                  </a:cubicBezTo>
                  <a:lnTo>
                    <a:pt x="9799" y="8462"/>
                  </a:lnTo>
                  <a:cubicBezTo>
                    <a:pt x="9822" y="8486"/>
                    <a:pt x="9858" y="8486"/>
                    <a:pt x="9881" y="8462"/>
                  </a:cubicBezTo>
                  <a:lnTo>
                    <a:pt x="13474" y="4702"/>
                  </a:lnTo>
                  <a:cubicBezTo>
                    <a:pt x="13497" y="4678"/>
                    <a:pt x="13533" y="4678"/>
                    <a:pt x="13556" y="4702"/>
                  </a:cubicBezTo>
                  <a:lnTo>
                    <a:pt x="15186" y="6408"/>
                  </a:lnTo>
                  <a:cubicBezTo>
                    <a:pt x="15209" y="6432"/>
                    <a:pt x="15209" y="6471"/>
                    <a:pt x="15186" y="6495"/>
                  </a:cubicBezTo>
                  <a:lnTo>
                    <a:pt x="11593" y="10254"/>
                  </a:lnTo>
                  <a:cubicBezTo>
                    <a:pt x="11570" y="10278"/>
                    <a:pt x="11570" y="10317"/>
                    <a:pt x="11593" y="10341"/>
                  </a:cubicBezTo>
                  <a:lnTo>
                    <a:pt x="15186" y="14100"/>
                  </a:lnTo>
                  <a:cubicBezTo>
                    <a:pt x="15209" y="14124"/>
                    <a:pt x="15209" y="14162"/>
                    <a:pt x="15186" y="14186"/>
                  </a:cubicBezTo>
                  <a:lnTo>
                    <a:pt x="13556" y="15892"/>
                  </a:lnTo>
                  <a:cubicBezTo>
                    <a:pt x="13533" y="15916"/>
                    <a:pt x="13497" y="15916"/>
                    <a:pt x="13474" y="15892"/>
                  </a:cubicBezTo>
                  <a:lnTo>
                    <a:pt x="9881" y="12133"/>
                  </a:lnTo>
                  <a:cubicBezTo>
                    <a:pt x="9858" y="12109"/>
                    <a:pt x="9822" y="12109"/>
                    <a:pt x="9799" y="12133"/>
                  </a:cubicBezTo>
                  <a:lnTo>
                    <a:pt x="6205" y="15892"/>
                  </a:lnTo>
                  <a:cubicBezTo>
                    <a:pt x="6183" y="15916"/>
                    <a:pt x="6147" y="15916"/>
                    <a:pt x="6124" y="15892"/>
                  </a:cubicBezTo>
                  <a:lnTo>
                    <a:pt x="4493" y="14186"/>
                  </a:lnTo>
                  <a:cubicBezTo>
                    <a:pt x="4471" y="14162"/>
                    <a:pt x="4471" y="14124"/>
                    <a:pt x="4493" y="14100"/>
                  </a:cubicBezTo>
                  <a:lnTo>
                    <a:pt x="8085" y="10341"/>
                  </a:lnTo>
                  <a:cubicBezTo>
                    <a:pt x="8108" y="10317"/>
                    <a:pt x="8108" y="10278"/>
                    <a:pt x="8085" y="10254"/>
                  </a:cubicBezTo>
                  <a:lnTo>
                    <a:pt x="4493" y="6495"/>
                  </a:lnTo>
                  <a:cubicBezTo>
                    <a:pt x="4471" y="6471"/>
                    <a:pt x="4471" y="6432"/>
                    <a:pt x="4493" y="6408"/>
                  </a:cubicBezTo>
                  <a:lnTo>
                    <a:pt x="6124" y="4702"/>
                  </a:lnTo>
                  <a:cubicBezTo>
                    <a:pt x="6135" y="4690"/>
                    <a:pt x="6151" y="4684"/>
                    <a:pt x="6165" y="4684"/>
                  </a:cubicBezTo>
                  <a:close/>
                </a:path>
              </a:pathLst>
            </a:custGeom>
            <a:solidFill>
              <a:srgbClr val="ED220D"/>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grpSp>
      <p:grpSp>
        <p:nvGrpSpPr>
          <p:cNvPr id="272" name="Gruppo 271">
            <a:extLst>
              <a:ext uri="{FF2B5EF4-FFF2-40B4-BE49-F238E27FC236}">
                <a16:creationId xmlns:a16="http://schemas.microsoft.com/office/drawing/2014/main" id="{96726CC5-0D75-7484-7466-996F496675B4}"/>
              </a:ext>
            </a:extLst>
          </p:cNvPr>
          <p:cNvGrpSpPr/>
          <p:nvPr/>
        </p:nvGrpSpPr>
        <p:grpSpPr>
          <a:xfrm>
            <a:off x="1206500" y="8491096"/>
            <a:ext cx="16763152" cy="3552148"/>
            <a:chOff x="1206500" y="8962149"/>
            <a:chExt cx="16763152" cy="3552148"/>
          </a:xfrm>
        </p:grpSpPr>
        <p:grpSp>
          <p:nvGrpSpPr>
            <p:cNvPr id="19" name="Raggruppa">
              <a:extLst>
                <a:ext uri="{FF2B5EF4-FFF2-40B4-BE49-F238E27FC236}">
                  <a16:creationId xmlns:a16="http://schemas.microsoft.com/office/drawing/2014/main" id="{C83F94C1-8EDA-48E2-5EB0-A98375B1F03E}"/>
                </a:ext>
              </a:extLst>
            </p:cNvPr>
            <p:cNvGrpSpPr/>
            <p:nvPr/>
          </p:nvGrpSpPr>
          <p:grpSpPr>
            <a:xfrm>
              <a:off x="10103842" y="10547631"/>
              <a:ext cx="889001" cy="381184"/>
              <a:chOff x="0" y="0"/>
              <a:chExt cx="889000" cy="381182"/>
            </a:xfrm>
          </p:grpSpPr>
          <p:sp>
            <p:nvSpPr>
              <p:cNvPr id="29" name="Rettangolo">
                <a:extLst>
                  <a:ext uri="{FF2B5EF4-FFF2-40B4-BE49-F238E27FC236}">
                    <a16:creationId xmlns:a16="http://schemas.microsoft.com/office/drawing/2014/main" id="{B0C0FF25-784C-5187-D267-5AB60E4EA269}"/>
                  </a:ext>
                </a:extLst>
              </p:cNvPr>
              <p:cNvSpPr/>
              <p:nvPr/>
            </p:nvSpPr>
            <p:spPr>
              <a:xfrm>
                <a:off x="0" y="0"/>
                <a:ext cx="889000" cy="152400"/>
              </a:xfrm>
              <a:prstGeom prst="rect">
                <a:avLst/>
              </a:prstGeom>
              <a:noFill/>
              <a:ln w="25400" cap="flat">
                <a:solidFill>
                  <a:srgbClr val="000000"/>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0" name="Rettangolo">
                <a:extLst>
                  <a:ext uri="{FF2B5EF4-FFF2-40B4-BE49-F238E27FC236}">
                    <a16:creationId xmlns:a16="http://schemas.microsoft.com/office/drawing/2014/main" id="{1CD51352-6200-78D5-F7BD-A6B33FE5116A}"/>
                  </a:ext>
                </a:extLst>
              </p:cNvPr>
              <p:cNvSpPr/>
              <p:nvPr/>
            </p:nvSpPr>
            <p:spPr>
              <a:xfrm>
                <a:off x="0" y="228782"/>
                <a:ext cx="889000" cy="152401"/>
              </a:xfrm>
              <a:prstGeom prst="rect">
                <a:avLst/>
              </a:prstGeom>
              <a:noFill/>
              <a:ln w="25400" cap="flat">
                <a:solidFill>
                  <a:srgbClr val="000000"/>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grpSp>
        <p:grpSp>
          <p:nvGrpSpPr>
            <p:cNvPr id="260" name="Gruppo 259">
              <a:extLst>
                <a:ext uri="{FF2B5EF4-FFF2-40B4-BE49-F238E27FC236}">
                  <a16:creationId xmlns:a16="http://schemas.microsoft.com/office/drawing/2014/main" id="{0998D02F-849C-3751-1096-D791F69BC089}"/>
                </a:ext>
              </a:extLst>
            </p:cNvPr>
            <p:cNvGrpSpPr/>
            <p:nvPr/>
          </p:nvGrpSpPr>
          <p:grpSpPr>
            <a:xfrm>
              <a:off x="1206500" y="8962149"/>
              <a:ext cx="7814639" cy="3552148"/>
              <a:chOff x="3814135" y="9000339"/>
              <a:chExt cx="7814639" cy="3552148"/>
            </a:xfrm>
          </p:grpSpPr>
          <p:grpSp>
            <p:nvGrpSpPr>
              <p:cNvPr id="44" name="Gruppo 43">
                <a:extLst>
                  <a:ext uri="{FF2B5EF4-FFF2-40B4-BE49-F238E27FC236}">
                    <a16:creationId xmlns:a16="http://schemas.microsoft.com/office/drawing/2014/main" id="{809B663B-1513-34D2-30A3-4972D1019792}"/>
                  </a:ext>
                </a:extLst>
              </p:cNvPr>
              <p:cNvGrpSpPr/>
              <p:nvPr/>
            </p:nvGrpSpPr>
            <p:grpSpPr>
              <a:xfrm>
                <a:off x="3814135" y="9000339"/>
                <a:ext cx="7814639" cy="3552148"/>
                <a:chOff x="727285" y="4025131"/>
                <a:chExt cx="7814639" cy="3552148"/>
              </a:xfrm>
            </p:grpSpPr>
            <p:sp>
              <p:nvSpPr>
                <p:cNvPr id="45" name="Rettangolo arrotondato">
                  <a:extLst>
                    <a:ext uri="{FF2B5EF4-FFF2-40B4-BE49-F238E27FC236}">
                      <a16:creationId xmlns:a16="http://schemas.microsoft.com/office/drawing/2014/main" id="{9B246F9F-390B-F511-E8CA-F5CC5E2A778B}"/>
                    </a:ext>
                  </a:extLst>
                </p:cNvPr>
                <p:cNvSpPr/>
                <p:nvPr/>
              </p:nvSpPr>
              <p:spPr>
                <a:xfrm>
                  <a:off x="2232786" y="6457182"/>
                  <a:ext cx="5284945" cy="1120097"/>
                </a:xfrm>
                <a:prstGeom prst="roundRect">
                  <a:avLst>
                    <a:gd name="adj" fmla="val 17007"/>
                  </a:avLst>
                </a:prstGeom>
                <a:solidFill>
                  <a:srgbClr val="D5D5D5">
                    <a:alpha val="30330"/>
                  </a:srgbClr>
                </a:solidFill>
                <a:ln w="25400" cap="flat">
                  <a:solidFill>
                    <a:srgbClr val="000000"/>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46" name="Linea">
                  <a:extLst>
                    <a:ext uri="{FF2B5EF4-FFF2-40B4-BE49-F238E27FC236}">
                      <a16:creationId xmlns:a16="http://schemas.microsoft.com/office/drawing/2014/main" id="{C4DE524B-1203-6C28-5203-9195C4BEEA3A}"/>
                    </a:ext>
                  </a:extLst>
                </p:cNvPr>
                <p:cNvSpPr/>
                <p:nvPr/>
              </p:nvSpPr>
              <p:spPr>
                <a:xfrm flipH="1">
                  <a:off x="7521666" y="7017231"/>
                  <a:ext cx="1020258" cy="1"/>
                </a:xfrm>
                <a:prstGeom prst="line">
                  <a:avLst/>
                </a:prstGeom>
                <a:noFill/>
                <a:ln w="25400" cap="flat">
                  <a:solidFill>
                    <a:srgbClr val="000000"/>
                  </a:solidFill>
                  <a:prstDash val="solid"/>
                  <a:miter lim="400000"/>
                  <a:tailEnd type="stealth" w="med" len="med"/>
                </a:ln>
                <a:effectLst/>
              </p:spPr>
              <p:txBody>
                <a:bodyPr wrap="square" lIns="50800" tIns="50800" rIns="50800" bIns="50800" numCol="1" anchor="ctr">
                  <a:noAutofit/>
                </a:bodyPr>
                <a:lstStyle/>
                <a:p>
                  <a:endParaRPr/>
                </a:p>
              </p:txBody>
            </p:sp>
            <p:sp>
              <p:nvSpPr>
                <p:cNvPr id="47" name="Linea">
                  <a:extLst>
                    <a:ext uri="{FF2B5EF4-FFF2-40B4-BE49-F238E27FC236}">
                      <a16:creationId xmlns:a16="http://schemas.microsoft.com/office/drawing/2014/main" id="{55103115-10B2-E052-BAA0-61B0BAA18FA2}"/>
                    </a:ext>
                  </a:extLst>
                </p:cNvPr>
                <p:cNvSpPr/>
                <p:nvPr/>
              </p:nvSpPr>
              <p:spPr>
                <a:xfrm flipH="1" flipV="1">
                  <a:off x="7521666" y="4818035"/>
                  <a:ext cx="1020258" cy="1"/>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endParaRPr/>
                </a:p>
              </p:txBody>
            </p:sp>
            <p:sp>
              <p:nvSpPr>
                <p:cNvPr id="48" name="Linea">
                  <a:extLst>
                    <a:ext uri="{FF2B5EF4-FFF2-40B4-BE49-F238E27FC236}">
                      <a16:creationId xmlns:a16="http://schemas.microsoft.com/office/drawing/2014/main" id="{15AE9F96-7696-523C-71F2-6783DF9C7AFB}"/>
                    </a:ext>
                  </a:extLst>
                </p:cNvPr>
                <p:cNvSpPr/>
                <p:nvPr/>
              </p:nvSpPr>
              <p:spPr>
                <a:xfrm flipV="1">
                  <a:off x="8531316" y="4807263"/>
                  <a:ext cx="1" cy="2222502"/>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endParaRPr/>
                </a:p>
              </p:txBody>
            </p:sp>
            <p:sp>
              <p:nvSpPr>
                <p:cNvPr id="49" name="Linea">
                  <a:extLst>
                    <a:ext uri="{FF2B5EF4-FFF2-40B4-BE49-F238E27FC236}">
                      <a16:creationId xmlns:a16="http://schemas.microsoft.com/office/drawing/2014/main" id="{28B08220-E6BB-AAEA-2B7C-BB876BDBCE87}"/>
                    </a:ext>
                  </a:extLst>
                </p:cNvPr>
                <p:cNvSpPr/>
                <p:nvPr/>
              </p:nvSpPr>
              <p:spPr>
                <a:xfrm>
                  <a:off x="1208595" y="5157016"/>
                  <a:ext cx="1020257" cy="1"/>
                </a:xfrm>
                <a:prstGeom prst="line">
                  <a:avLst/>
                </a:prstGeom>
                <a:noFill/>
                <a:ln w="25400" cap="flat">
                  <a:solidFill>
                    <a:srgbClr val="000000"/>
                  </a:solidFill>
                  <a:prstDash val="solid"/>
                  <a:miter lim="400000"/>
                  <a:tailEnd type="stealth" w="med" len="med"/>
                </a:ln>
                <a:effectLst/>
              </p:spPr>
              <p:txBody>
                <a:bodyPr wrap="square" lIns="50800" tIns="50800" rIns="50800" bIns="50800" numCol="1" anchor="ctr">
                  <a:noAutofit/>
                </a:bodyPr>
                <a:lstStyle/>
                <a:p>
                  <a:endParaRPr/>
                </a:p>
              </p:txBody>
            </p:sp>
            <p:sp>
              <p:nvSpPr>
                <p:cNvPr id="50" name="Linea">
                  <a:extLst>
                    <a:ext uri="{FF2B5EF4-FFF2-40B4-BE49-F238E27FC236}">
                      <a16:creationId xmlns:a16="http://schemas.microsoft.com/office/drawing/2014/main" id="{5B736180-FB9A-1353-23D2-91386BEC0537}"/>
                    </a:ext>
                  </a:extLst>
                </p:cNvPr>
                <p:cNvSpPr/>
                <p:nvPr/>
              </p:nvSpPr>
              <p:spPr>
                <a:xfrm>
                  <a:off x="1208595" y="7018992"/>
                  <a:ext cx="1020257" cy="1"/>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endParaRPr/>
                </a:p>
              </p:txBody>
            </p:sp>
            <p:sp>
              <p:nvSpPr>
                <p:cNvPr id="51" name="Linea">
                  <a:extLst>
                    <a:ext uri="{FF2B5EF4-FFF2-40B4-BE49-F238E27FC236}">
                      <a16:creationId xmlns:a16="http://schemas.microsoft.com/office/drawing/2014/main" id="{35BD548E-78D9-42CD-506B-FE39870C9D5B}"/>
                    </a:ext>
                  </a:extLst>
                </p:cNvPr>
                <p:cNvSpPr/>
                <p:nvPr/>
              </p:nvSpPr>
              <p:spPr>
                <a:xfrm flipH="1">
                  <a:off x="1219201" y="5143500"/>
                  <a:ext cx="1" cy="1886266"/>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endParaRPr/>
                </a:p>
              </p:txBody>
            </p:sp>
            <p:sp>
              <p:nvSpPr>
                <p:cNvPr id="52" name="Linea">
                  <a:extLst>
                    <a:ext uri="{FF2B5EF4-FFF2-40B4-BE49-F238E27FC236}">
                      <a16:creationId xmlns:a16="http://schemas.microsoft.com/office/drawing/2014/main" id="{038D658C-692A-7327-5D6C-BC7EEADD3B31}"/>
                    </a:ext>
                  </a:extLst>
                </p:cNvPr>
                <p:cNvSpPr/>
                <p:nvPr/>
              </p:nvSpPr>
              <p:spPr>
                <a:xfrm>
                  <a:off x="1208595" y="4478572"/>
                  <a:ext cx="1020257" cy="1"/>
                </a:xfrm>
                <a:prstGeom prst="line">
                  <a:avLst/>
                </a:prstGeom>
                <a:noFill/>
                <a:ln w="25400" cap="flat">
                  <a:solidFill>
                    <a:srgbClr val="000000"/>
                  </a:solidFill>
                  <a:prstDash val="solid"/>
                  <a:miter lim="400000"/>
                  <a:tailEnd type="stealth" w="med" len="med"/>
                </a:ln>
                <a:effectLst/>
              </p:spPr>
              <p:txBody>
                <a:bodyPr wrap="square" lIns="50800" tIns="50800" rIns="50800" bIns="50800" numCol="1" anchor="ctr">
                  <a:noAutofit/>
                </a:bodyPr>
                <a:lstStyle/>
                <a:p>
                  <a:endParaRPr/>
                </a:p>
              </p:txBody>
            </p:sp>
            <p:grpSp>
              <p:nvGrpSpPr>
                <p:cNvPr id="53" name="Gruppo 52">
                  <a:extLst>
                    <a:ext uri="{FF2B5EF4-FFF2-40B4-BE49-F238E27FC236}">
                      <a16:creationId xmlns:a16="http://schemas.microsoft.com/office/drawing/2014/main" id="{BC9DDA21-F155-1BEB-F45A-537FB70B5F5A}"/>
                    </a:ext>
                  </a:extLst>
                </p:cNvPr>
                <p:cNvGrpSpPr/>
                <p:nvPr/>
              </p:nvGrpSpPr>
              <p:grpSpPr>
                <a:xfrm>
                  <a:off x="2239458" y="4025131"/>
                  <a:ext cx="5284945" cy="1564263"/>
                  <a:chOff x="2239458" y="4035903"/>
                  <a:chExt cx="5284945" cy="1564263"/>
                </a:xfrm>
              </p:grpSpPr>
              <p:sp>
                <p:nvSpPr>
                  <p:cNvPr id="56" name="Rettangolo arrotondato">
                    <a:extLst>
                      <a:ext uri="{FF2B5EF4-FFF2-40B4-BE49-F238E27FC236}">
                        <a16:creationId xmlns:a16="http://schemas.microsoft.com/office/drawing/2014/main" id="{548E3DD8-4573-5C5F-8FBD-4DA9C46A0A1F}"/>
                      </a:ext>
                    </a:extLst>
                  </p:cNvPr>
                  <p:cNvSpPr/>
                  <p:nvPr/>
                </p:nvSpPr>
                <p:spPr>
                  <a:xfrm>
                    <a:off x="2239458" y="4035903"/>
                    <a:ext cx="5284945" cy="1564263"/>
                  </a:xfrm>
                  <a:prstGeom prst="roundRect">
                    <a:avLst>
                      <a:gd name="adj" fmla="val 17007"/>
                    </a:avLst>
                  </a:prstGeom>
                  <a:solidFill>
                    <a:srgbClr val="D5D5D5">
                      <a:alpha val="30330"/>
                    </a:srgbClr>
                  </a:solidFill>
                  <a:ln w="25400" cap="flat">
                    <a:solidFill>
                      <a:srgbClr val="000000"/>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pic>
                <p:nvPicPr>
                  <p:cNvPr id="57" name="Immagine 56">
                    <a:extLst>
                      <a:ext uri="{FF2B5EF4-FFF2-40B4-BE49-F238E27FC236}">
                        <a16:creationId xmlns:a16="http://schemas.microsoft.com/office/drawing/2014/main" id="{21D9B0DE-36D1-28CF-8BAD-E2690AD71A4E}"/>
                      </a:ext>
                    </a:extLst>
                  </p:cNvPr>
                  <p:cNvPicPr>
                    <a:picLocks noChangeAspect="1"/>
                  </p:cNvPicPr>
                  <p:nvPr/>
                </p:nvPicPr>
                <p:blipFill>
                  <a:blip r:embed="rId8"/>
                  <a:stretch>
                    <a:fillRect/>
                  </a:stretch>
                </p:blipFill>
                <p:spPr>
                  <a:xfrm>
                    <a:off x="2837230" y="4322734"/>
                    <a:ext cx="4089400" cy="990600"/>
                  </a:xfrm>
                  <a:prstGeom prst="rect">
                    <a:avLst/>
                  </a:prstGeom>
                </p:spPr>
              </p:pic>
            </p:grpSp>
            <p:pic>
              <p:nvPicPr>
                <p:cNvPr id="54" name="Immagine 53">
                  <a:extLst>
                    <a:ext uri="{FF2B5EF4-FFF2-40B4-BE49-F238E27FC236}">
                      <a16:creationId xmlns:a16="http://schemas.microsoft.com/office/drawing/2014/main" id="{EB51B510-A46A-64EA-9C4B-3BC485913B4C}"/>
                    </a:ext>
                  </a:extLst>
                </p:cNvPr>
                <p:cNvPicPr>
                  <a:picLocks noChangeAspect="1"/>
                </p:cNvPicPr>
                <p:nvPr/>
              </p:nvPicPr>
              <p:blipFill>
                <a:blip r:embed="rId9"/>
                <a:stretch>
                  <a:fillRect/>
                </a:stretch>
              </p:blipFill>
              <p:spPr>
                <a:xfrm>
                  <a:off x="727285" y="4107938"/>
                  <a:ext cx="914400" cy="266700"/>
                </a:xfrm>
                <a:prstGeom prst="rect">
                  <a:avLst/>
                </a:prstGeom>
              </p:spPr>
            </p:pic>
          </p:grpSp>
          <p:pic>
            <p:nvPicPr>
              <p:cNvPr id="59" name="Immagine 58">
                <a:extLst>
                  <a:ext uri="{FF2B5EF4-FFF2-40B4-BE49-F238E27FC236}">
                    <a16:creationId xmlns:a16="http://schemas.microsoft.com/office/drawing/2014/main" id="{0B2E5F1D-7353-9965-597E-C2D36FE26CFC}"/>
                  </a:ext>
                </a:extLst>
              </p:cNvPr>
              <p:cNvPicPr>
                <a:picLocks noChangeAspect="1"/>
              </p:cNvPicPr>
              <p:nvPr/>
            </p:nvPicPr>
            <p:blipFill>
              <a:blip r:embed="rId10"/>
              <a:stretch>
                <a:fillRect/>
              </a:stretch>
            </p:blipFill>
            <p:spPr>
              <a:xfrm>
                <a:off x="5936780" y="11781659"/>
                <a:ext cx="4064000" cy="381000"/>
              </a:xfrm>
              <a:prstGeom prst="rect">
                <a:avLst/>
              </a:prstGeom>
            </p:spPr>
          </p:pic>
        </p:grpSp>
        <p:grpSp>
          <p:nvGrpSpPr>
            <p:cNvPr id="271" name="Gruppo 270">
              <a:extLst>
                <a:ext uri="{FF2B5EF4-FFF2-40B4-BE49-F238E27FC236}">
                  <a16:creationId xmlns:a16="http://schemas.microsoft.com/office/drawing/2014/main" id="{68FA34D8-EAEC-270C-CC2D-A101EA9D84CB}"/>
                </a:ext>
              </a:extLst>
            </p:cNvPr>
            <p:cNvGrpSpPr/>
            <p:nvPr/>
          </p:nvGrpSpPr>
          <p:grpSpPr>
            <a:xfrm>
              <a:off x="12015917" y="9171275"/>
              <a:ext cx="5953735" cy="3210278"/>
              <a:chOff x="12015917" y="9171275"/>
              <a:chExt cx="5953735" cy="3210278"/>
            </a:xfrm>
          </p:grpSpPr>
          <p:sp>
            <p:nvSpPr>
              <p:cNvPr id="20" name="Rettangolo arrotondato">
                <a:extLst>
                  <a:ext uri="{FF2B5EF4-FFF2-40B4-BE49-F238E27FC236}">
                    <a16:creationId xmlns:a16="http://schemas.microsoft.com/office/drawing/2014/main" id="{8D7F24FA-FEF0-931A-6FC4-C16FBE22B519}"/>
                  </a:ext>
                </a:extLst>
              </p:cNvPr>
              <p:cNvSpPr/>
              <p:nvPr/>
            </p:nvSpPr>
            <p:spPr>
              <a:xfrm>
                <a:off x="13117148" y="9171275"/>
                <a:ext cx="3843260" cy="3210278"/>
              </a:xfrm>
              <a:prstGeom prst="roundRect">
                <a:avLst>
                  <a:gd name="adj" fmla="val 10140"/>
                </a:avLst>
              </a:prstGeom>
              <a:solidFill>
                <a:srgbClr val="D5D5D5">
                  <a:alpha val="30330"/>
                </a:srgbClr>
              </a:solidFill>
              <a:ln w="25400" cap="flat">
                <a:solidFill>
                  <a:srgbClr val="000000"/>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dirty="0"/>
              </a:p>
            </p:txBody>
          </p:sp>
          <p:sp>
            <p:nvSpPr>
              <p:cNvPr id="21" name="Linea">
                <a:extLst>
                  <a:ext uri="{FF2B5EF4-FFF2-40B4-BE49-F238E27FC236}">
                    <a16:creationId xmlns:a16="http://schemas.microsoft.com/office/drawing/2014/main" id="{C0E4C767-8F68-3A93-9ADF-DA982346DBCF}"/>
                  </a:ext>
                </a:extLst>
              </p:cNvPr>
              <p:cNvSpPr/>
              <p:nvPr/>
            </p:nvSpPr>
            <p:spPr>
              <a:xfrm>
                <a:off x="12015917" y="9974536"/>
                <a:ext cx="1020258" cy="1"/>
              </a:xfrm>
              <a:prstGeom prst="line">
                <a:avLst/>
              </a:prstGeom>
              <a:noFill/>
              <a:ln w="25400" cap="flat">
                <a:solidFill>
                  <a:srgbClr val="000000"/>
                </a:solidFill>
                <a:prstDash val="solid"/>
                <a:miter lim="400000"/>
                <a:tailEnd type="stealth" w="med" len="med"/>
              </a:ln>
              <a:effectLst/>
              <a:scene3d>
                <a:camera prst="orthographicFront">
                  <a:rot lat="0" lon="10800000" rev="0"/>
                </a:camera>
                <a:lightRig rig="threePt" dir="t"/>
              </a:scene3d>
            </p:spPr>
            <p:txBody>
              <a:bodyPr wrap="square" lIns="50800" tIns="50800" rIns="50800" bIns="50800" numCol="1" anchor="ctr">
                <a:noAutofit/>
              </a:bodyPr>
              <a:lstStyle/>
              <a:p>
                <a:endParaRPr dirty="0"/>
              </a:p>
            </p:txBody>
          </p:sp>
          <p:pic>
            <p:nvPicPr>
              <p:cNvPr id="24" name="Immagine" descr="Immagine">
                <a:extLst>
                  <a:ext uri="{FF2B5EF4-FFF2-40B4-BE49-F238E27FC236}">
                    <a16:creationId xmlns:a16="http://schemas.microsoft.com/office/drawing/2014/main" id="{292D3E7B-EF05-E880-6409-E08C9EEB19CA}"/>
                  </a:ext>
                </a:extLst>
              </p:cNvPr>
              <p:cNvPicPr>
                <a:picLocks noChangeAspect="1"/>
              </p:cNvPicPr>
              <p:nvPr/>
            </p:nvPicPr>
            <p:blipFill>
              <a:blip r:embed="rId11"/>
              <a:stretch>
                <a:fillRect/>
              </a:stretch>
            </p:blipFill>
            <p:spPr>
              <a:xfrm>
                <a:off x="17652151" y="9697993"/>
                <a:ext cx="317501" cy="190501"/>
              </a:xfrm>
              <a:prstGeom prst="rect">
                <a:avLst/>
              </a:prstGeom>
              <a:ln w="12700" cap="flat">
                <a:noFill/>
                <a:miter lim="400000"/>
              </a:ln>
              <a:effectLst/>
            </p:spPr>
          </p:pic>
          <p:pic>
            <p:nvPicPr>
              <p:cNvPr id="25" name="Immagine" descr="Immagine">
                <a:extLst>
                  <a:ext uri="{FF2B5EF4-FFF2-40B4-BE49-F238E27FC236}">
                    <a16:creationId xmlns:a16="http://schemas.microsoft.com/office/drawing/2014/main" id="{6DAB5C8E-092E-E946-A88D-9C6B0AC1F0D7}"/>
                  </a:ext>
                </a:extLst>
              </p:cNvPr>
              <p:cNvPicPr>
                <a:picLocks noChangeAspect="1"/>
              </p:cNvPicPr>
              <p:nvPr/>
            </p:nvPicPr>
            <p:blipFill>
              <a:blip r:embed="rId12"/>
              <a:stretch>
                <a:fillRect/>
              </a:stretch>
            </p:blipFill>
            <p:spPr>
              <a:xfrm>
                <a:off x="12110233" y="9664243"/>
                <a:ext cx="241301" cy="190501"/>
              </a:xfrm>
              <a:prstGeom prst="rect">
                <a:avLst/>
              </a:prstGeom>
              <a:ln w="12700" cap="flat">
                <a:noFill/>
                <a:miter lim="400000"/>
              </a:ln>
              <a:effectLst/>
            </p:spPr>
          </p:pic>
          <p:pic>
            <p:nvPicPr>
              <p:cNvPr id="26" name="Immagine" descr="Immagine">
                <a:extLst>
                  <a:ext uri="{FF2B5EF4-FFF2-40B4-BE49-F238E27FC236}">
                    <a16:creationId xmlns:a16="http://schemas.microsoft.com/office/drawing/2014/main" id="{650DE79C-7B27-7212-C19D-6394A7746075}"/>
                  </a:ext>
                </a:extLst>
              </p:cNvPr>
              <p:cNvPicPr>
                <a:picLocks noChangeAspect="1"/>
              </p:cNvPicPr>
              <p:nvPr/>
            </p:nvPicPr>
            <p:blipFill>
              <a:blip r:embed="rId13"/>
              <a:stretch>
                <a:fillRect/>
              </a:stretch>
            </p:blipFill>
            <p:spPr>
              <a:xfrm>
                <a:off x="12084384" y="11440511"/>
                <a:ext cx="241301" cy="203201"/>
              </a:xfrm>
              <a:prstGeom prst="rect">
                <a:avLst/>
              </a:prstGeom>
              <a:ln w="12700" cap="flat">
                <a:noFill/>
                <a:miter lim="400000"/>
              </a:ln>
              <a:effectLst/>
            </p:spPr>
          </p:pic>
          <p:pic>
            <p:nvPicPr>
              <p:cNvPr id="262" name="Immagine 261">
                <a:extLst>
                  <a:ext uri="{FF2B5EF4-FFF2-40B4-BE49-F238E27FC236}">
                    <a16:creationId xmlns:a16="http://schemas.microsoft.com/office/drawing/2014/main" id="{36AD93AE-7988-5301-1C33-A74AFBDFFD72}"/>
                  </a:ext>
                </a:extLst>
              </p:cNvPr>
              <p:cNvPicPr>
                <a:picLocks noChangeAspect="1"/>
              </p:cNvPicPr>
              <p:nvPr/>
            </p:nvPicPr>
            <p:blipFill>
              <a:blip r:embed="rId14"/>
              <a:stretch>
                <a:fillRect/>
              </a:stretch>
            </p:blipFill>
            <p:spPr>
              <a:xfrm>
                <a:off x="13466632" y="9764986"/>
                <a:ext cx="1257300" cy="419100"/>
              </a:xfrm>
              <a:prstGeom prst="rect">
                <a:avLst/>
              </a:prstGeom>
            </p:spPr>
          </p:pic>
          <p:sp>
            <p:nvSpPr>
              <p:cNvPr id="264" name="Linea">
                <a:extLst>
                  <a:ext uri="{FF2B5EF4-FFF2-40B4-BE49-F238E27FC236}">
                    <a16:creationId xmlns:a16="http://schemas.microsoft.com/office/drawing/2014/main" id="{96C83AF9-6D19-53D7-A71F-DE90501B1287}"/>
                  </a:ext>
                </a:extLst>
              </p:cNvPr>
              <p:cNvSpPr/>
              <p:nvPr/>
            </p:nvSpPr>
            <p:spPr>
              <a:xfrm>
                <a:off x="12018794" y="11763505"/>
                <a:ext cx="1020258" cy="1"/>
              </a:xfrm>
              <a:prstGeom prst="line">
                <a:avLst/>
              </a:prstGeom>
              <a:noFill/>
              <a:ln w="25400" cap="flat">
                <a:solidFill>
                  <a:srgbClr val="000000"/>
                </a:solidFill>
                <a:prstDash val="solid"/>
                <a:miter lim="400000"/>
                <a:tailEnd type="stealth" w="med" len="med"/>
              </a:ln>
              <a:effectLst/>
              <a:scene3d>
                <a:camera prst="orthographicFront">
                  <a:rot lat="0" lon="10800000" rev="0"/>
                </a:camera>
                <a:lightRig rig="threePt" dir="t"/>
              </a:scene3d>
            </p:spPr>
            <p:txBody>
              <a:bodyPr wrap="square" lIns="50800" tIns="50800" rIns="50800" bIns="50800" numCol="1" anchor="ctr">
                <a:noAutofit/>
              </a:bodyPr>
              <a:lstStyle/>
              <a:p>
                <a:endParaRPr dirty="0"/>
              </a:p>
            </p:txBody>
          </p:sp>
          <p:sp>
            <p:nvSpPr>
              <p:cNvPr id="265" name="Linea">
                <a:extLst>
                  <a:ext uri="{FF2B5EF4-FFF2-40B4-BE49-F238E27FC236}">
                    <a16:creationId xmlns:a16="http://schemas.microsoft.com/office/drawing/2014/main" id="{ED05391C-A7B2-8E2B-8B76-2CA0364C4A3B}"/>
                  </a:ext>
                </a:extLst>
              </p:cNvPr>
              <p:cNvSpPr/>
              <p:nvPr/>
            </p:nvSpPr>
            <p:spPr>
              <a:xfrm>
                <a:off x="16888785" y="9974536"/>
                <a:ext cx="1020258" cy="1"/>
              </a:xfrm>
              <a:prstGeom prst="line">
                <a:avLst/>
              </a:prstGeom>
              <a:noFill/>
              <a:ln w="25400" cap="flat">
                <a:solidFill>
                  <a:srgbClr val="000000"/>
                </a:solidFill>
                <a:prstDash val="solid"/>
                <a:miter lim="400000"/>
                <a:tailEnd type="stealth" w="med" len="med"/>
              </a:ln>
              <a:effectLst/>
              <a:scene3d>
                <a:camera prst="orthographicFront">
                  <a:rot lat="0" lon="10800000" rev="0"/>
                </a:camera>
                <a:lightRig rig="threePt" dir="t"/>
              </a:scene3d>
            </p:spPr>
            <p:txBody>
              <a:bodyPr wrap="square" lIns="50800" tIns="50800" rIns="50800" bIns="50800" numCol="1" anchor="ctr">
                <a:noAutofit/>
              </a:bodyPr>
              <a:lstStyle/>
              <a:p>
                <a:endParaRPr dirty="0"/>
              </a:p>
            </p:txBody>
          </p:sp>
          <p:sp>
            <p:nvSpPr>
              <p:cNvPr id="266" name="Linea">
                <a:extLst>
                  <a:ext uri="{FF2B5EF4-FFF2-40B4-BE49-F238E27FC236}">
                    <a16:creationId xmlns:a16="http://schemas.microsoft.com/office/drawing/2014/main" id="{3509C338-694A-3717-56D2-0779B572BDD2}"/>
                  </a:ext>
                </a:extLst>
              </p:cNvPr>
              <p:cNvSpPr/>
              <p:nvPr/>
            </p:nvSpPr>
            <p:spPr>
              <a:xfrm>
                <a:off x="16888785" y="11763504"/>
                <a:ext cx="1020258" cy="1"/>
              </a:xfrm>
              <a:prstGeom prst="line">
                <a:avLst/>
              </a:prstGeom>
              <a:noFill/>
              <a:ln w="25400" cap="flat">
                <a:solidFill>
                  <a:srgbClr val="000000"/>
                </a:solidFill>
                <a:prstDash val="solid"/>
                <a:miter lim="400000"/>
                <a:tailEnd type="stealth" w="med" len="med"/>
              </a:ln>
              <a:effectLst/>
              <a:scene3d>
                <a:camera prst="orthographicFront">
                  <a:rot lat="0" lon="10800000" rev="0"/>
                </a:camera>
                <a:lightRig rig="threePt" dir="t"/>
              </a:scene3d>
            </p:spPr>
            <p:txBody>
              <a:bodyPr wrap="square" lIns="50800" tIns="50800" rIns="50800" bIns="50800" numCol="1" anchor="ctr">
                <a:noAutofit/>
              </a:bodyPr>
              <a:lstStyle/>
              <a:p>
                <a:endParaRPr dirty="0"/>
              </a:p>
            </p:txBody>
          </p:sp>
          <p:pic>
            <p:nvPicPr>
              <p:cNvPr id="267" name="Immagine 266">
                <a:extLst>
                  <a:ext uri="{FF2B5EF4-FFF2-40B4-BE49-F238E27FC236}">
                    <a16:creationId xmlns:a16="http://schemas.microsoft.com/office/drawing/2014/main" id="{FB7D7844-9E04-AE56-E186-E9E8500E03EC}"/>
                  </a:ext>
                </a:extLst>
              </p:cNvPr>
              <p:cNvPicPr>
                <a:picLocks noChangeAspect="1"/>
              </p:cNvPicPr>
              <p:nvPr/>
            </p:nvPicPr>
            <p:blipFill>
              <a:blip r:embed="rId15"/>
              <a:stretch>
                <a:fillRect/>
              </a:stretch>
            </p:blipFill>
            <p:spPr>
              <a:xfrm>
                <a:off x="15408272" y="9749925"/>
                <a:ext cx="1181100" cy="419100"/>
              </a:xfrm>
              <a:prstGeom prst="rect">
                <a:avLst/>
              </a:prstGeom>
            </p:spPr>
          </p:pic>
          <p:pic>
            <p:nvPicPr>
              <p:cNvPr id="268" name="Immagine 267">
                <a:extLst>
                  <a:ext uri="{FF2B5EF4-FFF2-40B4-BE49-F238E27FC236}">
                    <a16:creationId xmlns:a16="http://schemas.microsoft.com/office/drawing/2014/main" id="{72BAB48C-2200-CA42-E8DC-CB8B441269C8}"/>
                  </a:ext>
                </a:extLst>
              </p:cNvPr>
              <p:cNvPicPr>
                <a:picLocks noChangeAspect="1"/>
              </p:cNvPicPr>
              <p:nvPr/>
            </p:nvPicPr>
            <p:blipFill>
              <a:blip r:embed="rId16"/>
              <a:stretch>
                <a:fillRect/>
              </a:stretch>
            </p:blipFill>
            <p:spPr>
              <a:xfrm>
                <a:off x="15408272" y="11573339"/>
                <a:ext cx="1181100" cy="419100"/>
              </a:xfrm>
              <a:prstGeom prst="rect">
                <a:avLst/>
              </a:prstGeom>
            </p:spPr>
          </p:pic>
          <p:pic>
            <p:nvPicPr>
              <p:cNvPr id="269" name="Immagine 268">
                <a:extLst>
                  <a:ext uri="{FF2B5EF4-FFF2-40B4-BE49-F238E27FC236}">
                    <a16:creationId xmlns:a16="http://schemas.microsoft.com/office/drawing/2014/main" id="{CE451BE9-A7A9-BF60-1D0F-9B7A2F5AFBFE}"/>
                  </a:ext>
                </a:extLst>
              </p:cNvPr>
              <p:cNvPicPr>
                <a:picLocks noChangeAspect="1"/>
              </p:cNvPicPr>
              <p:nvPr/>
            </p:nvPicPr>
            <p:blipFill>
              <a:blip r:embed="rId17"/>
              <a:stretch>
                <a:fillRect/>
              </a:stretch>
            </p:blipFill>
            <p:spPr>
              <a:xfrm>
                <a:off x="13466632" y="11572110"/>
                <a:ext cx="1257300" cy="419100"/>
              </a:xfrm>
              <a:prstGeom prst="rect">
                <a:avLst/>
              </a:prstGeom>
            </p:spPr>
          </p:pic>
          <p:pic>
            <p:nvPicPr>
              <p:cNvPr id="270" name="Immagine 269">
                <a:extLst>
                  <a:ext uri="{FF2B5EF4-FFF2-40B4-BE49-F238E27FC236}">
                    <a16:creationId xmlns:a16="http://schemas.microsoft.com/office/drawing/2014/main" id="{97AACC87-0111-4BF1-E3F8-ECE6F9A4A1A5}"/>
                  </a:ext>
                </a:extLst>
              </p:cNvPr>
              <p:cNvPicPr>
                <a:picLocks noChangeAspect="1"/>
              </p:cNvPicPr>
              <p:nvPr/>
            </p:nvPicPr>
            <p:blipFill>
              <a:blip r:embed="rId18"/>
              <a:stretch>
                <a:fillRect/>
              </a:stretch>
            </p:blipFill>
            <p:spPr>
              <a:xfrm>
                <a:off x="17726022" y="11489825"/>
                <a:ext cx="241300" cy="190500"/>
              </a:xfrm>
              <a:prstGeom prst="rect">
                <a:avLst/>
              </a:prstGeom>
            </p:spPr>
          </p:pic>
        </p:grpSp>
      </p:grpSp>
      <p:grpSp>
        <p:nvGrpSpPr>
          <p:cNvPr id="277" name="Gruppo 276">
            <a:extLst>
              <a:ext uri="{FF2B5EF4-FFF2-40B4-BE49-F238E27FC236}">
                <a16:creationId xmlns:a16="http://schemas.microsoft.com/office/drawing/2014/main" id="{743CA063-0088-8AAA-D83B-88424DAD1B47}"/>
              </a:ext>
            </a:extLst>
          </p:cNvPr>
          <p:cNvGrpSpPr/>
          <p:nvPr/>
        </p:nvGrpSpPr>
        <p:grpSpPr>
          <a:xfrm>
            <a:off x="11150437" y="6297955"/>
            <a:ext cx="12774750" cy="595035"/>
            <a:chOff x="19346890" y="9071534"/>
            <a:chExt cx="12774750" cy="595035"/>
          </a:xfrm>
        </p:grpSpPr>
        <p:sp>
          <p:nvSpPr>
            <p:cNvPr id="273" name="Approvato">
              <a:extLst>
                <a:ext uri="{FF2B5EF4-FFF2-40B4-BE49-F238E27FC236}">
                  <a16:creationId xmlns:a16="http://schemas.microsoft.com/office/drawing/2014/main" id="{8C522380-3F4A-CCAE-96CC-88B0ED90F28F}"/>
                </a:ext>
              </a:extLst>
            </p:cNvPr>
            <p:cNvSpPr/>
            <p:nvPr/>
          </p:nvSpPr>
          <p:spPr>
            <a:xfrm>
              <a:off x="19346890" y="9144616"/>
              <a:ext cx="508001" cy="508001"/>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cubicBezTo>
                    <a:pt x="4834" y="0"/>
                    <a:pt x="0" y="4836"/>
                    <a:pt x="0" y="10801"/>
                  </a:cubicBezTo>
                  <a:cubicBezTo>
                    <a:pt x="0" y="16765"/>
                    <a:pt x="4835" y="21600"/>
                    <a:pt x="10799" y="21600"/>
                  </a:cubicBezTo>
                  <a:cubicBezTo>
                    <a:pt x="16764" y="21600"/>
                    <a:pt x="21600" y="16765"/>
                    <a:pt x="21600" y="10801"/>
                  </a:cubicBezTo>
                  <a:cubicBezTo>
                    <a:pt x="21600" y="4836"/>
                    <a:pt x="16764" y="0"/>
                    <a:pt x="10799" y="0"/>
                  </a:cubicBezTo>
                  <a:close/>
                  <a:moveTo>
                    <a:pt x="16449" y="5521"/>
                  </a:moveTo>
                  <a:cubicBezTo>
                    <a:pt x="16477" y="5521"/>
                    <a:pt x="16505" y="5532"/>
                    <a:pt x="16527" y="5553"/>
                  </a:cubicBezTo>
                  <a:lnTo>
                    <a:pt x="18129" y="7155"/>
                  </a:lnTo>
                  <a:cubicBezTo>
                    <a:pt x="18171" y="7198"/>
                    <a:pt x="18171" y="7268"/>
                    <a:pt x="18129" y="7311"/>
                  </a:cubicBezTo>
                  <a:lnTo>
                    <a:pt x="8340" y="17100"/>
                  </a:lnTo>
                  <a:cubicBezTo>
                    <a:pt x="8297" y="17142"/>
                    <a:pt x="8227" y="17142"/>
                    <a:pt x="8185" y="17100"/>
                  </a:cubicBezTo>
                  <a:lnTo>
                    <a:pt x="7693" y="16608"/>
                  </a:lnTo>
                  <a:lnTo>
                    <a:pt x="6505" y="15420"/>
                  </a:lnTo>
                  <a:lnTo>
                    <a:pt x="3062" y="11977"/>
                  </a:lnTo>
                  <a:cubicBezTo>
                    <a:pt x="3020" y="11934"/>
                    <a:pt x="3020" y="11866"/>
                    <a:pt x="3062" y="11823"/>
                  </a:cubicBezTo>
                  <a:lnTo>
                    <a:pt x="4664" y="10221"/>
                  </a:lnTo>
                  <a:cubicBezTo>
                    <a:pt x="4707" y="10178"/>
                    <a:pt x="4777" y="10178"/>
                    <a:pt x="4820" y="10221"/>
                  </a:cubicBezTo>
                  <a:lnTo>
                    <a:pt x="8185" y="13586"/>
                  </a:lnTo>
                  <a:cubicBezTo>
                    <a:pt x="8227" y="13629"/>
                    <a:pt x="8297" y="13629"/>
                    <a:pt x="8340" y="13586"/>
                  </a:cubicBezTo>
                  <a:lnTo>
                    <a:pt x="16373" y="5553"/>
                  </a:lnTo>
                  <a:cubicBezTo>
                    <a:pt x="16394" y="5532"/>
                    <a:pt x="16421" y="5521"/>
                    <a:pt x="16449" y="5521"/>
                  </a:cubicBezTo>
                  <a:close/>
                </a:path>
              </a:pathLst>
            </a:custGeom>
            <a:solidFill>
              <a:srgbClr val="60D937"/>
            </a:solidFill>
            <a:ln w="12700">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274" name="CasellaDiTesto 273">
              <a:extLst>
                <a:ext uri="{FF2B5EF4-FFF2-40B4-BE49-F238E27FC236}">
                  <a16:creationId xmlns:a16="http://schemas.microsoft.com/office/drawing/2014/main" id="{BBE2497F-8A55-2E68-39E3-BB985406ADF5}"/>
                </a:ext>
              </a:extLst>
            </p:cNvPr>
            <p:cNvSpPr txBox="1"/>
            <p:nvPr/>
          </p:nvSpPr>
          <p:spPr>
            <a:xfrm>
              <a:off x="19823360" y="9071534"/>
              <a:ext cx="12298280"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GB" sz="3200" b="0" i="0" u="none" strike="noStrike" cap="none" spc="0" normalizeH="0" baseline="0" dirty="0">
                  <a:ln>
                    <a:noFill/>
                  </a:ln>
                  <a:solidFill>
                    <a:schemeClr val="bg2">
                      <a:lumMod val="10000"/>
                    </a:schemeClr>
                  </a:solidFill>
                  <a:effectLst/>
                  <a:uFillTx/>
                  <a:latin typeface="+mn-lt"/>
                  <a:ea typeface="+mn-ea"/>
                  <a:cs typeface="+mn-cs"/>
                  <a:sym typeface="Helvetica Neue"/>
                </a:rPr>
                <a:t>  set of achievable stable          is convex </a:t>
              </a:r>
            </a:p>
          </p:txBody>
        </p:sp>
        <p:pic>
          <p:nvPicPr>
            <p:cNvPr id="276" name="Immagine 275">
              <a:extLst>
                <a:ext uri="{FF2B5EF4-FFF2-40B4-BE49-F238E27FC236}">
                  <a16:creationId xmlns:a16="http://schemas.microsoft.com/office/drawing/2014/main" id="{7C59A032-41E6-387C-BA40-8F0A8C95EF7F}"/>
                </a:ext>
              </a:extLst>
            </p:cNvPr>
            <p:cNvPicPr>
              <a:picLocks noChangeAspect="1"/>
            </p:cNvPicPr>
            <p:nvPr/>
          </p:nvPicPr>
          <p:blipFill>
            <a:blip r:embed="rId19"/>
            <a:stretch>
              <a:fillRect/>
            </a:stretch>
          </p:blipFill>
          <p:spPr>
            <a:xfrm>
              <a:off x="24534115" y="9211800"/>
              <a:ext cx="800100" cy="419100"/>
            </a:xfrm>
            <a:prstGeom prst="rect">
              <a:avLst/>
            </a:prstGeom>
          </p:spPr>
        </p:pic>
      </p:grpSp>
      <p:grpSp>
        <p:nvGrpSpPr>
          <p:cNvPr id="283" name="Gruppo 282">
            <a:extLst>
              <a:ext uri="{FF2B5EF4-FFF2-40B4-BE49-F238E27FC236}">
                <a16:creationId xmlns:a16="http://schemas.microsoft.com/office/drawing/2014/main" id="{43240150-60CD-71B3-71F8-B0424ED6E469}"/>
              </a:ext>
            </a:extLst>
          </p:cNvPr>
          <p:cNvGrpSpPr/>
          <p:nvPr/>
        </p:nvGrpSpPr>
        <p:grpSpPr>
          <a:xfrm>
            <a:off x="11118312" y="7434205"/>
            <a:ext cx="5201448" cy="508001"/>
            <a:chOff x="19172276" y="9417487"/>
            <a:chExt cx="5201448" cy="508001"/>
          </a:xfrm>
        </p:grpSpPr>
        <p:sp>
          <p:nvSpPr>
            <p:cNvPr id="279" name="Approvato">
              <a:extLst>
                <a:ext uri="{FF2B5EF4-FFF2-40B4-BE49-F238E27FC236}">
                  <a16:creationId xmlns:a16="http://schemas.microsoft.com/office/drawing/2014/main" id="{3CEABB5D-B3C7-088F-264C-718E3242CD8C}"/>
                </a:ext>
              </a:extLst>
            </p:cNvPr>
            <p:cNvSpPr/>
            <p:nvPr/>
          </p:nvSpPr>
          <p:spPr>
            <a:xfrm>
              <a:off x="19172276" y="9417487"/>
              <a:ext cx="508001" cy="508001"/>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cubicBezTo>
                    <a:pt x="4834" y="0"/>
                    <a:pt x="0" y="4836"/>
                    <a:pt x="0" y="10801"/>
                  </a:cubicBezTo>
                  <a:cubicBezTo>
                    <a:pt x="0" y="16765"/>
                    <a:pt x="4835" y="21600"/>
                    <a:pt x="10799" y="21600"/>
                  </a:cubicBezTo>
                  <a:cubicBezTo>
                    <a:pt x="16764" y="21600"/>
                    <a:pt x="21600" y="16765"/>
                    <a:pt x="21600" y="10801"/>
                  </a:cubicBezTo>
                  <a:cubicBezTo>
                    <a:pt x="21600" y="4836"/>
                    <a:pt x="16764" y="0"/>
                    <a:pt x="10799" y="0"/>
                  </a:cubicBezTo>
                  <a:close/>
                  <a:moveTo>
                    <a:pt x="16449" y="5521"/>
                  </a:moveTo>
                  <a:cubicBezTo>
                    <a:pt x="16477" y="5521"/>
                    <a:pt x="16505" y="5532"/>
                    <a:pt x="16527" y="5553"/>
                  </a:cubicBezTo>
                  <a:lnTo>
                    <a:pt x="18129" y="7155"/>
                  </a:lnTo>
                  <a:cubicBezTo>
                    <a:pt x="18171" y="7198"/>
                    <a:pt x="18171" y="7268"/>
                    <a:pt x="18129" y="7311"/>
                  </a:cubicBezTo>
                  <a:lnTo>
                    <a:pt x="8340" y="17100"/>
                  </a:lnTo>
                  <a:cubicBezTo>
                    <a:pt x="8297" y="17142"/>
                    <a:pt x="8227" y="17142"/>
                    <a:pt x="8185" y="17100"/>
                  </a:cubicBezTo>
                  <a:lnTo>
                    <a:pt x="7693" y="16608"/>
                  </a:lnTo>
                  <a:lnTo>
                    <a:pt x="6505" y="15420"/>
                  </a:lnTo>
                  <a:lnTo>
                    <a:pt x="3062" y="11977"/>
                  </a:lnTo>
                  <a:cubicBezTo>
                    <a:pt x="3020" y="11934"/>
                    <a:pt x="3020" y="11866"/>
                    <a:pt x="3062" y="11823"/>
                  </a:cubicBezTo>
                  <a:lnTo>
                    <a:pt x="4664" y="10221"/>
                  </a:lnTo>
                  <a:cubicBezTo>
                    <a:pt x="4707" y="10178"/>
                    <a:pt x="4777" y="10178"/>
                    <a:pt x="4820" y="10221"/>
                  </a:cubicBezTo>
                  <a:lnTo>
                    <a:pt x="8185" y="13586"/>
                  </a:lnTo>
                  <a:cubicBezTo>
                    <a:pt x="8227" y="13629"/>
                    <a:pt x="8297" y="13629"/>
                    <a:pt x="8340" y="13586"/>
                  </a:cubicBezTo>
                  <a:lnTo>
                    <a:pt x="16373" y="5553"/>
                  </a:lnTo>
                  <a:cubicBezTo>
                    <a:pt x="16394" y="5532"/>
                    <a:pt x="16421" y="5521"/>
                    <a:pt x="16449" y="5521"/>
                  </a:cubicBezTo>
                  <a:close/>
                </a:path>
              </a:pathLst>
            </a:custGeom>
            <a:solidFill>
              <a:srgbClr val="60D937"/>
            </a:solidFill>
            <a:ln w="12700">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pic>
          <p:nvPicPr>
            <p:cNvPr id="282" name="Immagine 281">
              <a:extLst>
                <a:ext uri="{FF2B5EF4-FFF2-40B4-BE49-F238E27FC236}">
                  <a16:creationId xmlns:a16="http://schemas.microsoft.com/office/drawing/2014/main" id="{C846D2E1-65F9-8F68-D7E6-6CAD6C044E42}"/>
                </a:ext>
              </a:extLst>
            </p:cNvPr>
            <p:cNvPicPr>
              <a:picLocks noChangeAspect="1"/>
            </p:cNvPicPr>
            <p:nvPr/>
          </p:nvPicPr>
          <p:blipFill>
            <a:blip r:embed="rId20"/>
            <a:stretch>
              <a:fillRect/>
            </a:stretch>
          </p:blipFill>
          <p:spPr>
            <a:xfrm>
              <a:off x="19966824" y="9488443"/>
              <a:ext cx="4406900" cy="419100"/>
            </a:xfrm>
            <a:prstGeom prst="rect">
              <a:avLst/>
            </a:prstGeom>
          </p:spPr>
        </p:pic>
      </p:grpSp>
      <p:sp>
        <p:nvSpPr>
          <p:cNvPr id="284" name="subject to:">
            <a:extLst>
              <a:ext uri="{FF2B5EF4-FFF2-40B4-BE49-F238E27FC236}">
                <a16:creationId xmlns:a16="http://schemas.microsoft.com/office/drawing/2014/main" id="{D48F2EA9-1FB3-95AD-DBAD-B8788EE1E7FE}"/>
              </a:ext>
            </a:extLst>
          </p:cNvPr>
          <p:cNvSpPr txBox="1"/>
          <p:nvPr/>
        </p:nvSpPr>
        <p:spPr>
          <a:xfrm>
            <a:off x="19545628" y="9422794"/>
            <a:ext cx="3018454" cy="25009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200">
                <a:solidFill>
                  <a:srgbClr val="000000"/>
                </a:solidFill>
              </a:defRPr>
            </a:lvl1pPr>
          </a:lstStyle>
          <a:p>
            <a:pPr>
              <a:lnSpc>
                <a:spcPct val="125000"/>
              </a:lnSpc>
            </a:pPr>
            <a:r>
              <a:rPr lang="en-US" dirty="0"/>
              <a:t>subject to </a:t>
            </a:r>
            <a:r>
              <a:rPr lang="en-US" dirty="0">
                <a:solidFill>
                  <a:srgbClr val="0070C0"/>
                </a:solidFill>
              </a:rPr>
              <a:t>linear</a:t>
            </a:r>
          </a:p>
          <a:p>
            <a:pPr>
              <a:lnSpc>
                <a:spcPct val="125000"/>
              </a:lnSpc>
            </a:pPr>
            <a:r>
              <a:rPr lang="en-US" dirty="0">
                <a:solidFill>
                  <a:srgbClr val="0070C0"/>
                </a:solidFill>
              </a:rPr>
              <a:t>achievability</a:t>
            </a:r>
            <a:r>
              <a:rPr lang="en-US" dirty="0"/>
              <a:t> </a:t>
            </a:r>
            <a:br>
              <a:rPr lang="en-US" dirty="0"/>
            </a:br>
            <a:r>
              <a:rPr lang="en-US" dirty="0"/>
              <a:t>constraints</a:t>
            </a:r>
            <a:br>
              <a:rPr lang="en-US" dirty="0"/>
            </a:br>
            <a:endParaRPr lang="en-US" dirty="0"/>
          </a:p>
        </p:txBody>
      </p:sp>
      <p:sp>
        <p:nvSpPr>
          <p:cNvPr id="287" name="1Martin, A., Furieri, L., Dörfler, F., Lygeros, J., &amp; Ferrari-Trecate, G. (2022, May). Safe control with minimal regret. In Learning for Dynamics and Control Conference (pp. 726-738). PMLR.">
            <a:extLst>
              <a:ext uri="{FF2B5EF4-FFF2-40B4-BE49-F238E27FC236}">
                <a16:creationId xmlns:a16="http://schemas.microsoft.com/office/drawing/2014/main" id="{CEF2387C-F523-08E2-6437-7034882DEC1B}"/>
              </a:ext>
            </a:extLst>
          </p:cNvPr>
          <p:cNvSpPr txBox="1"/>
          <p:nvPr/>
        </p:nvSpPr>
        <p:spPr>
          <a:xfrm>
            <a:off x="1212790" y="12488283"/>
            <a:ext cx="21958421" cy="4103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457200">
              <a:defRPr sz="2000">
                <a:solidFill>
                  <a:srgbClr val="222222"/>
                </a:solidFill>
              </a:defRPr>
            </a:pPr>
            <a:r>
              <a:rPr lang="it-CH" dirty="0"/>
              <a:t>Wang, Y. S., Matni, N., &amp; Doyle, J. C. (2019). A system-level approach to controller synthesis. </a:t>
            </a:r>
            <a:r>
              <a:rPr lang="it-CH" i="1" dirty="0"/>
              <a:t>IEEE Transactions on Automatic Control</a:t>
            </a:r>
            <a:r>
              <a:rPr lang="it-CH" dirty="0"/>
              <a:t>, </a:t>
            </a:r>
            <a:r>
              <a:rPr lang="it-CH" i="1" dirty="0"/>
              <a:t>64</a:t>
            </a:r>
            <a:r>
              <a:rPr lang="it-CH" dirty="0"/>
              <a:t>(10), 4079-4093.</a:t>
            </a:r>
          </a:p>
        </p:txBody>
      </p:sp>
    </p:spTree>
    <p:extLst>
      <p:ext uri="{BB962C8B-B14F-4D97-AF65-F5344CB8AC3E}">
        <p14:creationId xmlns:p14="http://schemas.microsoft.com/office/powerpoint/2010/main" val="40329637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59"/>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27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8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4" grpId="0" animBg="1"/>
      <p:bldP spid="28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Rettangolo arrotondato">
            <a:extLst>
              <a:ext uri="{FF2B5EF4-FFF2-40B4-BE49-F238E27FC236}">
                <a16:creationId xmlns:a16="http://schemas.microsoft.com/office/drawing/2014/main" id="{689C572E-1681-B0DC-AE7A-C73C6B7A0B0D}"/>
              </a:ext>
            </a:extLst>
          </p:cNvPr>
          <p:cNvSpPr/>
          <p:nvPr/>
        </p:nvSpPr>
        <p:spPr>
          <a:xfrm>
            <a:off x="15206918" y="6645538"/>
            <a:ext cx="1563267" cy="710957"/>
          </a:xfrm>
          <a:prstGeom prst="roundRect">
            <a:avLst>
              <a:gd name="adj" fmla="val 26147"/>
            </a:avLst>
          </a:prstGeom>
          <a:solidFill>
            <a:schemeClr val="accent1">
              <a:lumMod val="60000"/>
              <a:lumOff val="40000"/>
              <a:alpha val="20000"/>
            </a:scheme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 name="Titolo 1">
            <a:extLst>
              <a:ext uri="{FF2B5EF4-FFF2-40B4-BE49-F238E27FC236}">
                <a16:creationId xmlns:a16="http://schemas.microsoft.com/office/drawing/2014/main" id="{EE09C4E7-C503-9C4D-A162-DB80633E21F1}"/>
              </a:ext>
            </a:extLst>
          </p:cNvPr>
          <p:cNvSpPr>
            <a:spLocks noGrp="1"/>
          </p:cNvSpPr>
          <p:nvPr>
            <p:ph type="title"/>
          </p:nvPr>
        </p:nvSpPr>
        <p:spPr/>
        <p:txBody>
          <a:bodyPr/>
          <a:lstStyle/>
          <a:p>
            <a:r>
              <a:rPr lang="en-GB" dirty="0"/>
              <a:t>Intermezzo</a:t>
            </a:r>
          </a:p>
        </p:txBody>
      </p:sp>
      <p:sp>
        <p:nvSpPr>
          <p:cNvPr id="3" name="Segnaposto testo 2">
            <a:extLst>
              <a:ext uri="{FF2B5EF4-FFF2-40B4-BE49-F238E27FC236}">
                <a16:creationId xmlns:a16="http://schemas.microsoft.com/office/drawing/2014/main" id="{5D8732A5-FD8E-F8D8-DEDE-DFB73619B0F8}"/>
              </a:ext>
            </a:extLst>
          </p:cNvPr>
          <p:cNvSpPr>
            <a:spLocks noGrp="1"/>
          </p:cNvSpPr>
          <p:nvPr>
            <p:ph type="body" sz="quarter" idx="21"/>
          </p:nvPr>
        </p:nvSpPr>
        <p:spPr/>
        <p:txBody>
          <a:bodyPr/>
          <a:lstStyle/>
          <a:p>
            <a:r>
              <a:rPr lang="en-GB" dirty="0"/>
              <a:t>System level synthesis for our control design</a:t>
            </a:r>
          </a:p>
        </p:txBody>
      </p:sp>
      <p:grpSp>
        <p:nvGrpSpPr>
          <p:cNvPr id="40" name="Gruppo 39">
            <a:extLst>
              <a:ext uri="{FF2B5EF4-FFF2-40B4-BE49-F238E27FC236}">
                <a16:creationId xmlns:a16="http://schemas.microsoft.com/office/drawing/2014/main" id="{DB35D8D3-6A43-A913-BF0C-6CCE4683602D}"/>
              </a:ext>
            </a:extLst>
          </p:cNvPr>
          <p:cNvGrpSpPr/>
          <p:nvPr/>
        </p:nvGrpSpPr>
        <p:grpSpPr>
          <a:xfrm>
            <a:off x="1206500" y="4194175"/>
            <a:ext cx="16763152" cy="3552148"/>
            <a:chOff x="1206500" y="8962149"/>
            <a:chExt cx="16763152" cy="3552148"/>
          </a:xfrm>
        </p:grpSpPr>
        <p:grpSp>
          <p:nvGrpSpPr>
            <p:cNvPr id="41" name="Raggruppa">
              <a:extLst>
                <a:ext uri="{FF2B5EF4-FFF2-40B4-BE49-F238E27FC236}">
                  <a16:creationId xmlns:a16="http://schemas.microsoft.com/office/drawing/2014/main" id="{D0F3EBDB-DDCC-F4B6-C86C-893AAA637483}"/>
                </a:ext>
              </a:extLst>
            </p:cNvPr>
            <p:cNvGrpSpPr/>
            <p:nvPr/>
          </p:nvGrpSpPr>
          <p:grpSpPr>
            <a:xfrm>
              <a:off x="10103842" y="10547631"/>
              <a:ext cx="889001" cy="381184"/>
              <a:chOff x="0" y="0"/>
              <a:chExt cx="889000" cy="381182"/>
            </a:xfrm>
          </p:grpSpPr>
          <p:sp>
            <p:nvSpPr>
              <p:cNvPr id="71" name="Rettangolo">
                <a:extLst>
                  <a:ext uri="{FF2B5EF4-FFF2-40B4-BE49-F238E27FC236}">
                    <a16:creationId xmlns:a16="http://schemas.microsoft.com/office/drawing/2014/main" id="{C2EFA150-35AF-E35B-8923-27B93A453AF9}"/>
                  </a:ext>
                </a:extLst>
              </p:cNvPr>
              <p:cNvSpPr/>
              <p:nvPr/>
            </p:nvSpPr>
            <p:spPr>
              <a:xfrm>
                <a:off x="0" y="0"/>
                <a:ext cx="889000" cy="152400"/>
              </a:xfrm>
              <a:prstGeom prst="rect">
                <a:avLst/>
              </a:prstGeom>
              <a:noFill/>
              <a:ln w="25400" cap="flat">
                <a:solidFill>
                  <a:srgbClr val="000000"/>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72" name="Rettangolo">
                <a:extLst>
                  <a:ext uri="{FF2B5EF4-FFF2-40B4-BE49-F238E27FC236}">
                    <a16:creationId xmlns:a16="http://schemas.microsoft.com/office/drawing/2014/main" id="{48826E9E-CC13-25BE-EE62-50DD6542CA8F}"/>
                  </a:ext>
                </a:extLst>
              </p:cNvPr>
              <p:cNvSpPr/>
              <p:nvPr/>
            </p:nvSpPr>
            <p:spPr>
              <a:xfrm>
                <a:off x="0" y="228782"/>
                <a:ext cx="889000" cy="152401"/>
              </a:xfrm>
              <a:prstGeom prst="rect">
                <a:avLst/>
              </a:prstGeom>
              <a:noFill/>
              <a:ln w="25400" cap="flat">
                <a:solidFill>
                  <a:srgbClr val="000000"/>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grpSp>
        <p:grpSp>
          <p:nvGrpSpPr>
            <p:cNvPr id="42" name="Gruppo 41">
              <a:extLst>
                <a:ext uri="{FF2B5EF4-FFF2-40B4-BE49-F238E27FC236}">
                  <a16:creationId xmlns:a16="http://schemas.microsoft.com/office/drawing/2014/main" id="{AAA5F4FD-690A-83E1-62BA-3820CF1CB9FC}"/>
                </a:ext>
              </a:extLst>
            </p:cNvPr>
            <p:cNvGrpSpPr/>
            <p:nvPr/>
          </p:nvGrpSpPr>
          <p:grpSpPr>
            <a:xfrm>
              <a:off x="1206500" y="8962149"/>
              <a:ext cx="7814639" cy="3552148"/>
              <a:chOff x="3814135" y="9000339"/>
              <a:chExt cx="7814639" cy="3552148"/>
            </a:xfrm>
          </p:grpSpPr>
          <p:grpSp>
            <p:nvGrpSpPr>
              <p:cNvPr id="57" name="Gruppo 56">
                <a:extLst>
                  <a:ext uri="{FF2B5EF4-FFF2-40B4-BE49-F238E27FC236}">
                    <a16:creationId xmlns:a16="http://schemas.microsoft.com/office/drawing/2014/main" id="{01A86E1B-EFA9-05AC-1289-722F401B38CD}"/>
                  </a:ext>
                </a:extLst>
              </p:cNvPr>
              <p:cNvGrpSpPr/>
              <p:nvPr/>
            </p:nvGrpSpPr>
            <p:grpSpPr>
              <a:xfrm>
                <a:off x="3814135" y="9000339"/>
                <a:ext cx="7814639" cy="3552148"/>
                <a:chOff x="727285" y="4025131"/>
                <a:chExt cx="7814639" cy="3552148"/>
              </a:xfrm>
            </p:grpSpPr>
            <p:sp>
              <p:nvSpPr>
                <p:cNvPr id="59" name="Rettangolo arrotondato">
                  <a:extLst>
                    <a:ext uri="{FF2B5EF4-FFF2-40B4-BE49-F238E27FC236}">
                      <a16:creationId xmlns:a16="http://schemas.microsoft.com/office/drawing/2014/main" id="{F2EE634D-8F50-9725-74D8-1D580F667912}"/>
                    </a:ext>
                  </a:extLst>
                </p:cNvPr>
                <p:cNvSpPr/>
                <p:nvPr/>
              </p:nvSpPr>
              <p:spPr>
                <a:xfrm>
                  <a:off x="2232786" y="6457182"/>
                  <a:ext cx="5284945" cy="1120097"/>
                </a:xfrm>
                <a:prstGeom prst="roundRect">
                  <a:avLst>
                    <a:gd name="adj" fmla="val 17007"/>
                  </a:avLst>
                </a:prstGeom>
                <a:solidFill>
                  <a:srgbClr val="D5D5D5">
                    <a:alpha val="30330"/>
                  </a:srgbClr>
                </a:solidFill>
                <a:ln w="25400" cap="flat">
                  <a:solidFill>
                    <a:srgbClr val="000000"/>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60" name="Linea">
                  <a:extLst>
                    <a:ext uri="{FF2B5EF4-FFF2-40B4-BE49-F238E27FC236}">
                      <a16:creationId xmlns:a16="http://schemas.microsoft.com/office/drawing/2014/main" id="{E2DB1FC2-F223-1CFE-D5B5-500B5EE147CE}"/>
                    </a:ext>
                  </a:extLst>
                </p:cNvPr>
                <p:cNvSpPr/>
                <p:nvPr/>
              </p:nvSpPr>
              <p:spPr>
                <a:xfrm flipH="1">
                  <a:off x="7521666" y="7017231"/>
                  <a:ext cx="1020258" cy="1"/>
                </a:xfrm>
                <a:prstGeom prst="line">
                  <a:avLst/>
                </a:prstGeom>
                <a:noFill/>
                <a:ln w="25400" cap="flat">
                  <a:solidFill>
                    <a:srgbClr val="000000"/>
                  </a:solidFill>
                  <a:prstDash val="solid"/>
                  <a:miter lim="400000"/>
                  <a:tailEnd type="stealth" w="med" len="med"/>
                </a:ln>
                <a:effectLst/>
              </p:spPr>
              <p:txBody>
                <a:bodyPr wrap="square" lIns="50800" tIns="50800" rIns="50800" bIns="50800" numCol="1" anchor="ctr">
                  <a:noAutofit/>
                </a:bodyPr>
                <a:lstStyle/>
                <a:p>
                  <a:endParaRPr/>
                </a:p>
              </p:txBody>
            </p:sp>
            <p:sp>
              <p:nvSpPr>
                <p:cNvPr id="61" name="Linea">
                  <a:extLst>
                    <a:ext uri="{FF2B5EF4-FFF2-40B4-BE49-F238E27FC236}">
                      <a16:creationId xmlns:a16="http://schemas.microsoft.com/office/drawing/2014/main" id="{24B43381-E303-6A37-60A2-9E86D1C48970}"/>
                    </a:ext>
                  </a:extLst>
                </p:cNvPr>
                <p:cNvSpPr/>
                <p:nvPr/>
              </p:nvSpPr>
              <p:spPr>
                <a:xfrm flipH="1" flipV="1">
                  <a:off x="7521666" y="4818035"/>
                  <a:ext cx="1020258" cy="1"/>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endParaRPr/>
                </a:p>
              </p:txBody>
            </p:sp>
            <p:sp>
              <p:nvSpPr>
                <p:cNvPr id="62" name="Linea">
                  <a:extLst>
                    <a:ext uri="{FF2B5EF4-FFF2-40B4-BE49-F238E27FC236}">
                      <a16:creationId xmlns:a16="http://schemas.microsoft.com/office/drawing/2014/main" id="{0F3AC5C3-215B-E5EC-9C9E-4333900DD617}"/>
                    </a:ext>
                  </a:extLst>
                </p:cNvPr>
                <p:cNvSpPr/>
                <p:nvPr/>
              </p:nvSpPr>
              <p:spPr>
                <a:xfrm flipV="1">
                  <a:off x="8531316" y="4807263"/>
                  <a:ext cx="1" cy="2222502"/>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endParaRPr/>
                </a:p>
              </p:txBody>
            </p:sp>
            <p:sp>
              <p:nvSpPr>
                <p:cNvPr id="63" name="Linea">
                  <a:extLst>
                    <a:ext uri="{FF2B5EF4-FFF2-40B4-BE49-F238E27FC236}">
                      <a16:creationId xmlns:a16="http://schemas.microsoft.com/office/drawing/2014/main" id="{4962C6AF-4EE3-D941-AD56-9471CE3F6BAC}"/>
                    </a:ext>
                  </a:extLst>
                </p:cNvPr>
                <p:cNvSpPr/>
                <p:nvPr/>
              </p:nvSpPr>
              <p:spPr>
                <a:xfrm>
                  <a:off x="1208595" y="5157016"/>
                  <a:ext cx="1020257" cy="1"/>
                </a:xfrm>
                <a:prstGeom prst="line">
                  <a:avLst/>
                </a:prstGeom>
                <a:noFill/>
                <a:ln w="25400" cap="flat">
                  <a:solidFill>
                    <a:srgbClr val="000000"/>
                  </a:solidFill>
                  <a:prstDash val="solid"/>
                  <a:miter lim="400000"/>
                  <a:tailEnd type="stealth" w="med" len="med"/>
                </a:ln>
                <a:effectLst/>
              </p:spPr>
              <p:txBody>
                <a:bodyPr wrap="square" lIns="50800" tIns="50800" rIns="50800" bIns="50800" numCol="1" anchor="ctr">
                  <a:noAutofit/>
                </a:bodyPr>
                <a:lstStyle/>
                <a:p>
                  <a:endParaRPr/>
                </a:p>
              </p:txBody>
            </p:sp>
            <p:sp>
              <p:nvSpPr>
                <p:cNvPr id="64" name="Linea">
                  <a:extLst>
                    <a:ext uri="{FF2B5EF4-FFF2-40B4-BE49-F238E27FC236}">
                      <a16:creationId xmlns:a16="http://schemas.microsoft.com/office/drawing/2014/main" id="{8BF37F88-9F6E-EC45-B6D9-11EDAD26AEA3}"/>
                    </a:ext>
                  </a:extLst>
                </p:cNvPr>
                <p:cNvSpPr/>
                <p:nvPr/>
              </p:nvSpPr>
              <p:spPr>
                <a:xfrm>
                  <a:off x="1208595" y="7018992"/>
                  <a:ext cx="1020257" cy="1"/>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endParaRPr/>
                </a:p>
              </p:txBody>
            </p:sp>
            <p:sp>
              <p:nvSpPr>
                <p:cNvPr id="65" name="Linea">
                  <a:extLst>
                    <a:ext uri="{FF2B5EF4-FFF2-40B4-BE49-F238E27FC236}">
                      <a16:creationId xmlns:a16="http://schemas.microsoft.com/office/drawing/2014/main" id="{9A468214-34EF-7C71-C029-315FA31D0799}"/>
                    </a:ext>
                  </a:extLst>
                </p:cNvPr>
                <p:cNvSpPr/>
                <p:nvPr/>
              </p:nvSpPr>
              <p:spPr>
                <a:xfrm flipH="1">
                  <a:off x="1219201" y="5143500"/>
                  <a:ext cx="1" cy="1886266"/>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endParaRPr/>
                </a:p>
              </p:txBody>
            </p:sp>
            <p:sp>
              <p:nvSpPr>
                <p:cNvPr id="66" name="Linea">
                  <a:extLst>
                    <a:ext uri="{FF2B5EF4-FFF2-40B4-BE49-F238E27FC236}">
                      <a16:creationId xmlns:a16="http://schemas.microsoft.com/office/drawing/2014/main" id="{91503516-C038-ACAB-8561-0FFA61829182}"/>
                    </a:ext>
                  </a:extLst>
                </p:cNvPr>
                <p:cNvSpPr/>
                <p:nvPr/>
              </p:nvSpPr>
              <p:spPr>
                <a:xfrm>
                  <a:off x="1208595" y="4478572"/>
                  <a:ext cx="1020257" cy="1"/>
                </a:xfrm>
                <a:prstGeom prst="line">
                  <a:avLst/>
                </a:prstGeom>
                <a:noFill/>
                <a:ln w="25400" cap="flat">
                  <a:solidFill>
                    <a:srgbClr val="000000"/>
                  </a:solidFill>
                  <a:prstDash val="solid"/>
                  <a:miter lim="400000"/>
                  <a:tailEnd type="stealth" w="med" len="med"/>
                </a:ln>
                <a:effectLst/>
              </p:spPr>
              <p:txBody>
                <a:bodyPr wrap="square" lIns="50800" tIns="50800" rIns="50800" bIns="50800" numCol="1" anchor="ctr">
                  <a:noAutofit/>
                </a:bodyPr>
                <a:lstStyle/>
                <a:p>
                  <a:endParaRPr/>
                </a:p>
              </p:txBody>
            </p:sp>
            <p:grpSp>
              <p:nvGrpSpPr>
                <p:cNvPr id="67" name="Gruppo 66">
                  <a:extLst>
                    <a:ext uri="{FF2B5EF4-FFF2-40B4-BE49-F238E27FC236}">
                      <a16:creationId xmlns:a16="http://schemas.microsoft.com/office/drawing/2014/main" id="{FDCCE376-232F-9B74-CE44-ED0F55DBF5C7}"/>
                    </a:ext>
                  </a:extLst>
                </p:cNvPr>
                <p:cNvGrpSpPr/>
                <p:nvPr/>
              </p:nvGrpSpPr>
              <p:grpSpPr>
                <a:xfrm>
                  <a:off x="2239458" y="4025131"/>
                  <a:ext cx="5284945" cy="1564263"/>
                  <a:chOff x="2239458" y="4035903"/>
                  <a:chExt cx="5284945" cy="1564263"/>
                </a:xfrm>
              </p:grpSpPr>
              <p:sp>
                <p:nvSpPr>
                  <p:cNvPr id="69" name="Rettangolo arrotondato">
                    <a:extLst>
                      <a:ext uri="{FF2B5EF4-FFF2-40B4-BE49-F238E27FC236}">
                        <a16:creationId xmlns:a16="http://schemas.microsoft.com/office/drawing/2014/main" id="{CD55D842-1E2A-DDA1-4305-9022DF675AA5}"/>
                      </a:ext>
                    </a:extLst>
                  </p:cNvPr>
                  <p:cNvSpPr/>
                  <p:nvPr/>
                </p:nvSpPr>
                <p:spPr>
                  <a:xfrm>
                    <a:off x="2239458" y="4035903"/>
                    <a:ext cx="5284945" cy="1564263"/>
                  </a:xfrm>
                  <a:prstGeom prst="roundRect">
                    <a:avLst>
                      <a:gd name="adj" fmla="val 17007"/>
                    </a:avLst>
                  </a:prstGeom>
                  <a:solidFill>
                    <a:srgbClr val="D5D5D5">
                      <a:alpha val="30330"/>
                    </a:srgbClr>
                  </a:solidFill>
                  <a:ln w="25400" cap="flat">
                    <a:solidFill>
                      <a:srgbClr val="000000"/>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pic>
                <p:nvPicPr>
                  <p:cNvPr id="70" name="Immagine 69">
                    <a:extLst>
                      <a:ext uri="{FF2B5EF4-FFF2-40B4-BE49-F238E27FC236}">
                        <a16:creationId xmlns:a16="http://schemas.microsoft.com/office/drawing/2014/main" id="{747BA964-4886-44D4-2E4E-ED7F8EA491E3}"/>
                      </a:ext>
                    </a:extLst>
                  </p:cNvPr>
                  <p:cNvPicPr>
                    <a:picLocks noChangeAspect="1"/>
                  </p:cNvPicPr>
                  <p:nvPr/>
                </p:nvPicPr>
                <p:blipFill>
                  <a:blip r:embed="rId3"/>
                  <a:stretch>
                    <a:fillRect/>
                  </a:stretch>
                </p:blipFill>
                <p:spPr>
                  <a:xfrm>
                    <a:off x="2837230" y="4322734"/>
                    <a:ext cx="4089400" cy="990600"/>
                  </a:xfrm>
                  <a:prstGeom prst="rect">
                    <a:avLst/>
                  </a:prstGeom>
                </p:spPr>
              </p:pic>
            </p:grpSp>
            <p:pic>
              <p:nvPicPr>
                <p:cNvPr id="68" name="Immagine 67">
                  <a:extLst>
                    <a:ext uri="{FF2B5EF4-FFF2-40B4-BE49-F238E27FC236}">
                      <a16:creationId xmlns:a16="http://schemas.microsoft.com/office/drawing/2014/main" id="{8C996278-263B-18B1-00A5-66DAE37C55B4}"/>
                    </a:ext>
                  </a:extLst>
                </p:cNvPr>
                <p:cNvPicPr>
                  <a:picLocks noChangeAspect="1"/>
                </p:cNvPicPr>
                <p:nvPr/>
              </p:nvPicPr>
              <p:blipFill>
                <a:blip r:embed="rId4"/>
                <a:stretch>
                  <a:fillRect/>
                </a:stretch>
              </p:blipFill>
              <p:spPr>
                <a:xfrm>
                  <a:off x="727285" y="4107938"/>
                  <a:ext cx="914400" cy="266700"/>
                </a:xfrm>
                <a:prstGeom prst="rect">
                  <a:avLst/>
                </a:prstGeom>
              </p:spPr>
            </p:pic>
          </p:grpSp>
          <p:pic>
            <p:nvPicPr>
              <p:cNvPr id="58" name="Immagine 57">
                <a:extLst>
                  <a:ext uri="{FF2B5EF4-FFF2-40B4-BE49-F238E27FC236}">
                    <a16:creationId xmlns:a16="http://schemas.microsoft.com/office/drawing/2014/main" id="{57BFE268-35DB-4307-9ED8-417C225B527B}"/>
                  </a:ext>
                </a:extLst>
              </p:cNvPr>
              <p:cNvPicPr>
                <a:picLocks noChangeAspect="1"/>
              </p:cNvPicPr>
              <p:nvPr/>
            </p:nvPicPr>
            <p:blipFill>
              <a:blip r:embed="rId5"/>
              <a:stretch>
                <a:fillRect/>
              </a:stretch>
            </p:blipFill>
            <p:spPr>
              <a:xfrm>
                <a:off x="5936780" y="11781659"/>
                <a:ext cx="4064000" cy="381000"/>
              </a:xfrm>
              <a:prstGeom prst="rect">
                <a:avLst/>
              </a:prstGeom>
            </p:spPr>
          </p:pic>
        </p:grpSp>
        <p:grpSp>
          <p:nvGrpSpPr>
            <p:cNvPr id="43" name="Gruppo 42">
              <a:extLst>
                <a:ext uri="{FF2B5EF4-FFF2-40B4-BE49-F238E27FC236}">
                  <a16:creationId xmlns:a16="http://schemas.microsoft.com/office/drawing/2014/main" id="{A35FB000-3018-B29B-4A36-33A96D3EC52A}"/>
                </a:ext>
              </a:extLst>
            </p:cNvPr>
            <p:cNvGrpSpPr/>
            <p:nvPr/>
          </p:nvGrpSpPr>
          <p:grpSpPr>
            <a:xfrm>
              <a:off x="12015917" y="9171275"/>
              <a:ext cx="5953735" cy="3210278"/>
              <a:chOff x="12015917" y="9171275"/>
              <a:chExt cx="5953735" cy="3210278"/>
            </a:xfrm>
          </p:grpSpPr>
          <p:sp>
            <p:nvSpPr>
              <p:cNvPr id="44" name="Rettangolo arrotondato">
                <a:extLst>
                  <a:ext uri="{FF2B5EF4-FFF2-40B4-BE49-F238E27FC236}">
                    <a16:creationId xmlns:a16="http://schemas.microsoft.com/office/drawing/2014/main" id="{64092FE2-D491-2A3B-0834-3E8FD6DA4E6B}"/>
                  </a:ext>
                </a:extLst>
              </p:cNvPr>
              <p:cNvSpPr/>
              <p:nvPr/>
            </p:nvSpPr>
            <p:spPr>
              <a:xfrm>
                <a:off x="13117148" y="9171275"/>
                <a:ext cx="3843260" cy="3210278"/>
              </a:xfrm>
              <a:prstGeom prst="roundRect">
                <a:avLst>
                  <a:gd name="adj" fmla="val 10140"/>
                </a:avLst>
              </a:prstGeom>
              <a:solidFill>
                <a:srgbClr val="D5D5D5">
                  <a:alpha val="30330"/>
                </a:srgbClr>
              </a:solidFill>
              <a:ln w="25400" cap="flat">
                <a:solidFill>
                  <a:srgbClr val="000000"/>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dirty="0"/>
              </a:p>
            </p:txBody>
          </p:sp>
          <p:sp>
            <p:nvSpPr>
              <p:cNvPr id="45" name="Linea">
                <a:extLst>
                  <a:ext uri="{FF2B5EF4-FFF2-40B4-BE49-F238E27FC236}">
                    <a16:creationId xmlns:a16="http://schemas.microsoft.com/office/drawing/2014/main" id="{21FE619A-B3D6-8E10-DE25-95B4C7F8794D}"/>
                  </a:ext>
                </a:extLst>
              </p:cNvPr>
              <p:cNvSpPr/>
              <p:nvPr/>
            </p:nvSpPr>
            <p:spPr>
              <a:xfrm>
                <a:off x="12015917" y="9974536"/>
                <a:ext cx="1020258" cy="1"/>
              </a:xfrm>
              <a:prstGeom prst="line">
                <a:avLst/>
              </a:prstGeom>
              <a:noFill/>
              <a:ln w="25400" cap="flat">
                <a:solidFill>
                  <a:srgbClr val="000000"/>
                </a:solidFill>
                <a:prstDash val="solid"/>
                <a:miter lim="400000"/>
                <a:tailEnd type="stealth" w="med" len="med"/>
              </a:ln>
              <a:effectLst/>
              <a:scene3d>
                <a:camera prst="orthographicFront">
                  <a:rot lat="0" lon="10800000" rev="0"/>
                </a:camera>
                <a:lightRig rig="threePt" dir="t"/>
              </a:scene3d>
            </p:spPr>
            <p:txBody>
              <a:bodyPr wrap="square" lIns="50800" tIns="50800" rIns="50800" bIns="50800" numCol="1" anchor="ctr">
                <a:noAutofit/>
              </a:bodyPr>
              <a:lstStyle/>
              <a:p>
                <a:endParaRPr dirty="0"/>
              </a:p>
            </p:txBody>
          </p:sp>
          <p:pic>
            <p:nvPicPr>
              <p:cNvPr id="46" name="Immagine" descr="Immagine">
                <a:extLst>
                  <a:ext uri="{FF2B5EF4-FFF2-40B4-BE49-F238E27FC236}">
                    <a16:creationId xmlns:a16="http://schemas.microsoft.com/office/drawing/2014/main" id="{57B3B411-6AF7-2C32-5AE5-2EBCAF812EF3}"/>
                  </a:ext>
                </a:extLst>
              </p:cNvPr>
              <p:cNvPicPr>
                <a:picLocks noChangeAspect="1"/>
              </p:cNvPicPr>
              <p:nvPr/>
            </p:nvPicPr>
            <p:blipFill>
              <a:blip r:embed="rId6"/>
              <a:stretch>
                <a:fillRect/>
              </a:stretch>
            </p:blipFill>
            <p:spPr>
              <a:xfrm>
                <a:off x="17652151" y="9697993"/>
                <a:ext cx="317501" cy="190501"/>
              </a:xfrm>
              <a:prstGeom prst="rect">
                <a:avLst/>
              </a:prstGeom>
              <a:ln w="12700" cap="flat">
                <a:noFill/>
                <a:miter lim="400000"/>
              </a:ln>
              <a:effectLst/>
            </p:spPr>
          </p:pic>
          <p:pic>
            <p:nvPicPr>
              <p:cNvPr id="47" name="Immagine" descr="Immagine">
                <a:extLst>
                  <a:ext uri="{FF2B5EF4-FFF2-40B4-BE49-F238E27FC236}">
                    <a16:creationId xmlns:a16="http://schemas.microsoft.com/office/drawing/2014/main" id="{14642B59-6856-7588-F225-7E07F6F1AF69}"/>
                  </a:ext>
                </a:extLst>
              </p:cNvPr>
              <p:cNvPicPr>
                <a:picLocks noChangeAspect="1"/>
              </p:cNvPicPr>
              <p:nvPr/>
            </p:nvPicPr>
            <p:blipFill>
              <a:blip r:embed="rId7"/>
              <a:stretch>
                <a:fillRect/>
              </a:stretch>
            </p:blipFill>
            <p:spPr>
              <a:xfrm>
                <a:off x="12110233" y="9664243"/>
                <a:ext cx="241301" cy="190501"/>
              </a:xfrm>
              <a:prstGeom prst="rect">
                <a:avLst/>
              </a:prstGeom>
              <a:ln w="12700" cap="flat">
                <a:noFill/>
                <a:miter lim="400000"/>
              </a:ln>
              <a:effectLst/>
            </p:spPr>
          </p:pic>
          <p:pic>
            <p:nvPicPr>
              <p:cNvPr id="48" name="Immagine" descr="Immagine">
                <a:extLst>
                  <a:ext uri="{FF2B5EF4-FFF2-40B4-BE49-F238E27FC236}">
                    <a16:creationId xmlns:a16="http://schemas.microsoft.com/office/drawing/2014/main" id="{59D8E94B-FA46-5AB0-62F1-A90131205892}"/>
                  </a:ext>
                </a:extLst>
              </p:cNvPr>
              <p:cNvPicPr>
                <a:picLocks noChangeAspect="1"/>
              </p:cNvPicPr>
              <p:nvPr/>
            </p:nvPicPr>
            <p:blipFill>
              <a:blip r:embed="rId8"/>
              <a:stretch>
                <a:fillRect/>
              </a:stretch>
            </p:blipFill>
            <p:spPr>
              <a:xfrm>
                <a:off x="12084384" y="11440511"/>
                <a:ext cx="241301" cy="203201"/>
              </a:xfrm>
              <a:prstGeom prst="rect">
                <a:avLst/>
              </a:prstGeom>
              <a:ln w="12700" cap="flat">
                <a:noFill/>
                <a:miter lim="400000"/>
              </a:ln>
              <a:effectLst/>
            </p:spPr>
          </p:pic>
          <p:pic>
            <p:nvPicPr>
              <p:cNvPr id="49" name="Immagine 48">
                <a:extLst>
                  <a:ext uri="{FF2B5EF4-FFF2-40B4-BE49-F238E27FC236}">
                    <a16:creationId xmlns:a16="http://schemas.microsoft.com/office/drawing/2014/main" id="{083FF4CA-0107-4B0D-3287-23CF156A9556}"/>
                  </a:ext>
                </a:extLst>
              </p:cNvPr>
              <p:cNvPicPr>
                <a:picLocks noChangeAspect="1"/>
              </p:cNvPicPr>
              <p:nvPr/>
            </p:nvPicPr>
            <p:blipFill>
              <a:blip r:embed="rId9"/>
              <a:stretch>
                <a:fillRect/>
              </a:stretch>
            </p:blipFill>
            <p:spPr>
              <a:xfrm>
                <a:off x="13466632" y="9764986"/>
                <a:ext cx="1257300" cy="419100"/>
              </a:xfrm>
              <a:prstGeom prst="rect">
                <a:avLst/>
              </a:prstGeom>
            </p:spPr>
          </p:pic>
          <p:sp>
            <p:nvSpPr>
              <p:cNvPr id="50" name="Linea">
                <a:extLst>
                  <a:ext uri="{FF2B5EF4-FFF2-40B4-BE49-F238E27FC236}">
                    <a16:creationId xmlns:a16="http://schemas.microsoft.com/office/drawing/2014/main" id="{79876F4F-EEFC-2D1A-B55F-62DE4C2A2465}"/>
                  </a:ext>
                </a:extLst>
              </p:cNvPr>
              <p:cNvSpPr/>
              <p:nvPr/>
            </p:nvSpPr>
            <p:spPr>
              <a:xfrm>
                <a:off x="12018794" y="11763505"/>
                <a:ext cx="1020258" cy="1"/>
              </a:xfrm>
              <a:prstGeom prst="line">
                <a:avLst/>
              </a:prstGeom>
              <a:noFill/>
              <a:ln w="25400" cap="flat">
                <a:solidFill>
                  <a:srgbClr val="000000"/>
                </a:solidFill>
                <a:prstDash val="solid"/>
                <a:miter lim="400000"/>
                <a:tailEnd type="stealth" w="med" len="med"/>
              </a:ln>
              <a:effectLst/>
              <a:scene3d>
                <a:camera prst="orthographicFront">
                  <a:rot lat="0" lon="10800000" rev="0"/>
                </a:camera>
                <a:lightRig rig="threePt" dir="t"/>
              </a:scene3d>
            </p:spPr>
            <p:txBody>
              <a:bodyPr wrap="square" lIns="50800" tIns="50800" rIns="50800" bIns="50800" numCol="1" anchor="ctr">
                <a:noAutofit/>
              </a:bodyPr>
              <a:lstStyle/>
              <a:p>
                <a:endParaRPr dirty="0"/>
              </a:p>
            </p:txBody>
          </p:sp>
          <p:sp>
            <p:nvSpPr>
              <p:cNvPr id="51" name="Linea">
                <a:extLst>
                  <a:ext uri="{FF2B5EF4-FFF2-40B4-BE49-F238E27FC236}">
                    <a16:creationId xmlns:a16="http://schemas.microsoft.com/office/drawing/2014/main" id="{C9792D30-A0C3-17F4-03B6-613EA423E61F}"/>
                  </a:ext>
                </a:extLst>
              </p:cNvPr>
              <p:cNvSpPr/>
              <p:nvPr/>
            </p:nvSpPr>
            <p:spPr>
              <a:xfrm>
                <a:off x="16888785" y="9974536"/>
                <a:ext cx="1020258" cy="1"/>
              </a:xfrm>
              <a:prstGeom prst="line">
                <a:avLst/>
              </a:prstGeom>
              <a:noFill/>
              <a:ln w="25400" cap="flat">
                <a:solidFill>
                  <a:srgbClr val="000000"/>
                </a:solidFill>
                <a:prstDash val="solid"/>
                <a:miter lim="400000"/>
                <a:tailEnd type="stealth" w="med" len="med"/>
              </a:ln>
              <a:effectLst/>
              <a:scene3d>
                <a:camera prst="orthographicFront">
                  <a:rot lat="0" lon="10800000" rev="0"/>
                </a:camera>
                <a:lightRig rig="threePt" dir="t"/>
              </a:scene3d>
            </p:spPr>
            <p:txBody>
              <a:bodyPr wrap="square" lIns="50800" tIns="50800" rIns="50800" bIns="50800" numCol="1" anchor="ctr">
                <a:noAutofit/>
              </a:bodyPr>
              <a:lstStyle/>
              <a:p>
                <a:endParaRPr dirty="0"/>
              </a:p>
            </p:txBody>
          </p:sp>
          <p:sp>
            <p:nvSpPr>
              <p:cNvPr id="52" name="Linea">
                <a:extLst>
                  <a:ext uri="{FF2B5EF4-FFF2-40B4-BE49-F238E27FC236}">
                    <a16:creationId xmlns:a16="http://schemas.microsoft.com/office/drawing/2014/main" id="{9D522125-121C-535F-3CC4-763B80B2E24B}"/>
                  </a:ext>
                </a:extLst>
              </p:cNvPr>
              <p:cNvSpPr/>
              <p:nvPr/>
            </p:nvSpPr>
            <p:spPr>
              <a:xfrm>
                <a:off x="16888785" y="11763504"/>
                <a:ext cx="1020258" cy="1"/>
              </a:xfrm>
              <a:prstGeom prst="line">
                <a:avLst/>
              </a:prstGeom>
              <a:noFill/>
              <a:ln w="25400" cap="flat">
                <a:solidFill>
                  <a:srgbClr val="000000"/>
                </a:solidFill>
                <a:prstDash val="solid"/>
                <a:miter lim="400000"/>
                <a:tailEnd type="stealth" w="med" len="med"/>
              </a:ln>
              <a:effectLst/>
              <a:scene3d>
                <a:camera prst="orthographicFront">
                  <a:rot lat="0" lon="10800000" rev="0"/>
                </a:camera>
                <a:lightRig rig="threePt" dir="t"/>
              </a:scene3d>
            </p:spPr>
            <p:txBody>
              <a:bodyPr wrap="square" lIns="50800" tIns="50800" rIns="50800" bIns="50800" numCol="1" anchor="ctr">
                <a:noAutofit/>
              </a:bodyPr>
              <a:lstStyle/>
              <a:p>
                <a:endParaRPr dirty="0"/>
              </a:p>
            </p:txBody>
          </p:sp>
          <p:pic>
            <p:nvPicPr>
              <p:cNvPr id="53" name="Immagine 52">
                <a:extLst>
                  <a:ext uri="{FF2B5EF4-FFF2-40B4-BE49-F238E27FC236}">
                    <a16:creationId xmlns:a16="http://schemas.microsoft.com/office/drawing/2014/main" id="{2CAB6A31-F01A-D0E7-C4A8-8223B19CA8CC}"/>
                  </a:ext>
                </a:extLst>
              </p:cNvPr>
              <p:cNvPicPr>
                <a:picLocks noChangeAspect="1"/>
              </p:cNvPicPr>
              <p:nvPr/>
            </p:nvPicPr>
            <p:blipFill>
              <a:blip r:embed="rId10"/>
              <a:stretch>
                <a:fillRect/>
              </a:stretch>
            </p:blipFill>
            <p:spPr>
              <a:xfrm>
                <a:off x="15408272" y="9749925"/>
                <a:ext cx="1181100" cy="419100"/>
              </a:xfrm>
              <a:prstGeom prst="rect">
                <a:avLst/>
              </a:prstGeom>
            </p:spPr>
          </p:pic>
          <p:pic>
            <p:nvPicPr>
              <p:cNvPr id="54" name="Immagine 53">
                <a:extLst>
                  <a:ext uri="{FF2B5EF4-FFF2-40B4-BE49-F238E27FC236}">
                    <a16:creationId xmlns:a16="http://schemas.microsoft.com/office/drawing/2014/main" id="{8FE1611C-AEAD-BE74-C9AC-9862E922EFA9}"/>
                  </a:ext>
                </a:extLst>
              </p:cNvPr>
              <p:cNvPicPr>
                <a:picLocks noChangeAspect="1"/>
              </p:cNvPicPr>
              <p:nvPr/>
            </p:nvPicPr>
            <p:blipFill>
              <a:blip r:embed="rId11"/>
              <a:stretch>
                <a:fillRect/>
              </a:stretch>
            </p:blipFill>
            <p:spPr>
              <a:xfrm>
                <a:off x="15408272" y="11573339"/>
                <a:ext cx="1181100" cy="419100"/>
              </a:xfrm>
              <a:prstGeom prst="rect">
                <a:avLst/>
              </a:prstGeom>
            </p:spPr>
          </p:pic>
          <p:pic>
            <p:nvPicPr>
              <p:cNvPr id="55" name="Immagine 54">
                <a:extLst>
                  <a:ext uri="{FF2B5EF4-FFF2-40B4-BE49-F238E27FC236}">
                    <a16:creationId xmlns:a16="http://schemas.microsoft.com/office/drawing/2014/main" id="{208ABDF0-6787-6A75-E2D2-0683AC77CC66}"/>
                  </a:ext>
                </a:extLst>
              </p:cNvPr>
              <p:cNvPicPr>
                <a:picLocks noChangeAspect="1"/>
              </p:cNvPicPr>
              <p:nvPr/>
            </p:nvPicPr>
            <p:blipFill>
              <a:blip r:embed="rId12"/>
              <a:stretch>
                <a:fillRect/>
              </a:stretch>
            </p:blipFill>
            <p:spPr>
              <a:xfrm>
                <a:off x="13466632" y="11572110"/>
                <a:ext cx="1257300" cy="419100"/>
              </a:xfrm>
              <a:prstGeom prst="rect">
                <a:avLst/>
              </a:prstGeom>
            </p:spPr>
          </p:pic>
          <p:pic>
            <p:nvPicPr>
              <p:cNvPr id="56" name="Immagine 55">
                <a:extLst>
                  <a:ext uri="{FF2B5EF4-FFF2-40B4-BE49-F238E27FC236}">
                    <a16:creationId xmlns:a16="http://schemas.microsoft.com/office/drawing/2014/main" id="{0C88CC2C-3598-7DF6-A4EC-8EEC4A3C182E}"/>
                  </a:ext>
                </a:extLst>
              </p:cNvPr>
              <p:cNvPicPr>
                <a:picLocks noChangeAspect="1"/>
              </p:cNvPicPr>
              <p:nvPr/>
            </p:nvPicPr>
            <p:blipFill>
              <a:blip r:embed="rId13"/>
              <a:stretch>
                <a:fillRect/>
              </a:stretch>
            </p:blipFill>
            <p:spPr>
              <a:xfrm>
                <a:off x="17726022" y="11489825"/>
                <a:ext cx="241300" cy="190500"/>
              </a:xfrm>
              <a:prstGeom prst="rect">
                <a:avLst/>
              </a:prstGeom>
            </p:spPr>
          </p:pic>
        </p:grpSp>
      </p:grpSp>
      <p:sp>
        <p:nvSpPr>
          <p:cNvPr id="73" name="subject to:">
            <a:extLst>
              <a:ext uri="{FF2B5EF4-FFF2-40B4-BE49-F238E27FC236}">
                <a16:creationId xmlns:a16="http://schemas.microsoft.com/office/drawing/2014/main" id="{295EF32F-28E3-601A-414D-CFDB73F6F44F}"/>
              </a:ext>
            </a:extLst>
          </p:cNvPr>
          <p:cNvSpPr txBox="1"/>
          <p:nvPr/>
        </p:nvSpPr>
        <p:spPr>
          <a:xfrm>
            <a:off x="19545628" y="5125873"/>
            <a:ext cx="3018454" cy="25009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200">
                <a:solidFill>
                  <a:srgbClr val="000000"/>
                </a:solidFill>
              </a:defRPr>
            </a:lvl1pPr>
          </a:lstStyle>
          <a:p>
            <a:pPr>
              <a:lnSpc>
                <a:spcPct val="125000"/>
              </a:lnSpc>
            </a:pPr>
            <a:r>
              <a:rPr lang="en-US" dirty="0"/>
              <a:t>subject to </a:t>
            </a:r>
            <a:r>
              <a:rPr lang="en-US" dirty="0">
                <a:solidFill>
                  <a:srgbClr val="0070C0"/>
                </a:solidFill>
              </a:rPr>
              <a:t>linear</a:t>
            </a:r>
          </a:p>
          <a:p>
            <a:pPr>
              <a:lnSpc>
                <a:spcPct val="125000"/>
              </a:lnSpc>
            </a:pPr>
            <a:r>
              <a:rPr lang="en-US" dirty="0">
                <a:solidFill>
                  <a:srgbClr val="0070C0"/>
                </a:solidFill>
              </a:rPr>
              <a:t>achievability</a:t>
            </a:r>
            <a:r>
              <a:rPr lang="en-US" dirty="0"/>
              <a:t> </a:t>
            </a:r>
            <a:br>
              <a:rPr lang="en-US" dirty="0"/>
            </a:br>
            <a:r>
              <a:rPr lang="en-US" dirty="0"/>
              <a:t>constraints</a:t>
            </a:r>
            <a:br>
              <a:rPr lang="en-US" dirty="0"/>
            </a:br>
            <a:endParaRPr lang="en-US" dirty="0"/>
          </a:p>
        </p:txBody>
      </p:sp>
      <p:sp>
        <p:nvSpPr>
          <p:cNvPr id="76" name="Linea di collegamento">
            <a:extLst>
              <a:ext uri="{FF2B5EF4-FFF2-40B4-BE49-F238E27FC236}">
                <a16:creationId xmlns:a16="http://schemas.microsoft.com/office/drawing/2014/main" id="{D84F7739-3C7E-0841-48EB-FE46F6879E20}"/>
              </a:ext>
            </a:extLst>
          </p:cNvPr>
          <p:cNvSpPr/>
          <p:nvPr/>
        </p:nvSpPr>
        <p:spPr>
          <a:xfrm>
            <a:off x="15077455" y="7353050"/>
            <a:ext cx="1563267" cy="942228"/>
          </a:xfrm>
          <a:custGeom>
            <a:avLst/>
            <a:gdLst/>
            <a:ahLst/>
            <a:cxnLst>
              <a:cxn ang="0">
                <a:pos x="wd2" y="hd2"/>
              </a:cxn>
              <a:cxn ang="5400000">
                <a:pos x="wd2" y="hd2"/>
              </a:cxn>
              <a:cxn ang="10800000">
                <a:pos x="wd2" y="hd2"/>
              </a:cxn>
              <a:cxn ang="16200000">
                <a:pos x="wd2" y="hd2"/>
              </a:cxn>
            </a:cxnLst>
            <a:rect l="0" t="0" r="r" b="b"/>
            <a:pathLst>
              <a:path w="17651" h="21600" extrusionOk="0">
                <a:moveTo>
                  <a:pt x="17651" y="21600"/>
                </a:moveTo>
                <a:cubicBezTo>
                  <a:pt x="864" y="20422"/>
                  <a:pt x="-3949" y="13222"/>
                  <a:pt x="3213" y="0"/>
                </a:cubicBezTo>
              </a:path>
            </a:pathLst>
          </a:custGeom>
          <a:ln w="25400">
            <a:solidFill>
              <a:srgbClr val="000000"/>
            </a:solidFill>
            <a:miter lim="400000"/>
            <a:headEnd type="stealth"/>
          </a:ln>
        </p:spPr>
        <p:txBody>
          <a:bodyPr/>
          <a:lstStyle/>
          <a:p>
            <a:endParaRPr/>
          </a:p>
        </p:txBody>
      </p:sp>
      <p:sp>
        <p:nvSpPr>
          <p:cNvPr id="77" name="compact polytope">
            <a:extLst>
              <a:ext uri="{FF2B5EF4-FFF2-40B4-BE49-F238E27FC236}">
                <a16:creationId xmlns:a16="http://schemas.microsoft.com/office/drawing/2014/main" id="{273C7D85-A760-A440-995C-B5E6D12DAE0A}"/>
              </a:ext>
            </a:extLst>
          </p:cNvPr>
          <p:cNvSpPr txBox="1"/>
          <p:nvPr/>
        </p:nvSpPr>
        <p:spPr>
          <a:xfrm>
            <a:off x="16810029" y="7974583"/>
            <a:ext cx="7161106" cy="5334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l">
              <a:defRPr sz="3200">
                <a:solidFill>
                  <a:srgbClr val="000000"/>
                </a:solidFill>
              </a:defRPr>
            </a:lvl1pPr>
          </a:lstStyle>
          <a:p>
            <a:r>
              <a:rPr lang="en-US" sz="2800" dirty="0">
                <a:solidFill>
                  <a:srgbClr val="0070C0"/>
                </a:solidFill>
              </a:rPr>
              <a:t>infinite-dimensional</a:t>
            </a:r>
            <a:r>
              <a:rPr lang="en-US" sz="2800" dirty="0"/>
              <a:t> transfer matrices</a:t>
            </a:r>
          </a:p>
        </p:txBody>
      </p:sp>
      <p:grpSp>
        <p:nvGrpSpPr>
          <p:cNvPr id="83" name="Gruppo 82">
            <a:extLst>
              <a:ext uri="{FF2B5EF4-FFF2-40B4-BE49-F238E27FC236}">
                <a16:creationId xmlns:a16="http://schemas.microsoft.com/office/drawing/2014/main" id="{EC7FE0E8-C3ED-BD6D-A05B-8C989A6F9AFA}"/>
              </a:ext>
            </a:extLst>
          </p:cNvPr>
          <p:cNvGrpSpPr/>
          <p:nvPr/>
        </p:nvGrpSpPr>
        <p:grpSpPr>
          <a:xfrm>
            <a:off x="1147913" y="8562742"/>
            <a:ext cx="22029587" cy="2146843"/>
            <a:chOff x="1147910" y="8867513"/>
            <a:chExt cx="22029587" cy="2146843"/>
          </a:xfrm>
        </p:grpSpPr>
        <p:sp>
          <p:nvSpPr>
            <p:cNvPr id="78" name="CasellaDiTesto 77">
              <a:extLst>
                <a:ext uri="{FF2B5EF4-FFF2-40B4-BE49-F238E27FC236}">
                  <a16:creationId xmlns:a16="http://schemas.microsoft.com/office/drawing/2014/main" id="{73933E75-B702-4D3B-4507-980E8C3D5C97}"/>
                </a:ext>
              </a:extLst>
            </p:cNvPr>
            <p:cNvSpPr txBox="1"/>
            <p:nvPr/>
          </p:nvSpPr>
          <p:spPr>
            <a:xfrm>
              <a:off x="1147910" y="9100486"/>
              <a:ext cx="22029587"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GB" sz="3200" b="1" i="0" u="none" strike="noStrike" cap="none" spc="0" normalizeH="0" baseline="0" dirty="0">
                  <a:ln>
                    <a:noFill/>
                  </a:ln>
                  <a:solidFill>
                    <a:schemeClr val="bg2">
                      <a:lumMod val="10000"/>
                    </a:schemeClr>
                  </a:solidFill>
                  <a:effectLst/>
                  <a:uFillTx/>
                  <a:latin typeface="+mn-lt"/>
                  <a:ea typeface="+mn-ea"/>
                  <a:cs typeface="+mn-cs"/>
                  <a:sym typeface="Helvetica Neue"/>
                </a:rPr>
                <a:t>Approximation: </a:t>
              </a:r>
              <a:r>
                <a:rPr kumimoji="0" lang="en-GB" sz="3200" i="0" u="none" strike="noStrike" cap="none" spc="0" normalizeH="0" baseline="0" dirty="0">
                  <a:ln>
                    <a:noFill/>
                  </a:ln>
                  <a:solidFill>
                    <a:schemeClr val="bg2">
                      <a:lumMod val="10000"/>
                    </a:schemeClr>
                  </a:solidFill>
                  <a:effectLst/>
                  <a:uFillTx/>
                  <a:latin typeface="+mn-lt"/>
                  <a:ea typeface="+mn-ea"/>
                  <a:cs typeface="+mn-cs"/>
                  <a:sym typeface="Helvetica Neue"/>
                </a:rPr>
                <a:t>impose a FIR structure</a:t>
              </a:r>
              <a:endParaRPr kumimoji="0" lang="en-GB" sz="3200" b="1" i="0" u="none" strike="noStrike" cap="none" spc="0" normalizeH="0" baseline="0" dirty="0">
                <a:ln>
                  <a:noFill/>
                </a:ln>
                <a:solidFill>
                  <a:schemeClr val="bg2">
                    <a:lumMod val="10000"/>
                  </a:schemeClr>
                </a:solidFill>
                <a:effectLst/>
                <a:uFillTx/>
                <a:latin typeface="+mn-lt"/>
                <a:ea typeface="+mn-ea"/>
                <a:cs typeface="+mn-cs"/>
                <a:sym typeface="Helvetica Neue"/>
              </a:endParaRPr>
            </a:p>
          </p:txBody>
        </p:sp>
        <p:pic>
          <p:nvPicPr>
            <p:cNvPr id="79" name="Immagine 78">
              <a:extLst>
                <a:ext uri="{FF2B5EF4-FFF2-40B4-BE49-F238E27FC236}">
                  <a16:creationId xmlns:a16="http://schemas.microsoft.com/office/drawing/2014/main" id="{2AC82D5F-7667-71C6-AD73-808B21F478EC}"/>
                </a:ext>
              </a:extLst>
            </p:cNvPr>
            <p:cNvPicPr>
              <a:picLocks noChangeAspect="1"/>
            </p:cNvPicPr>
            <p:nvPr/>
          </p:nvPicPr>
          <p:blipFill>
            <a:blip r:embed="rId14"/>
            <a:stretch>
              <a:fillRect/>
            </a:stretch>
          </p:blipFill>
          <p:spPr>
            <a:xfrm>
              <a:off x="8592334" y="8867513"/>
              <a:ext cx="7518400" cy="1206500"/>
            </a:xfrm>
            <a:prstGeom prst="rect">
              <a:avLst/>
            </a:prstGeom>
          </p:spPr>
        </p:pic>
        <p:sp>
          <p:nvSpPr>
            <p:cNvPr id="80" name="Linea di collegamento">
              <a:extLst>
                <a:ext uri="{FF2B5EF4-FFF2-40B4-BE49-F238E27FC236}">
                  <a16:creationId xmlns:a16="http://schemas.microsoft.com/office/drawing/2014/main" id="{628C085D-2C6E-1D0F-3596-2C3FFBD63B87}"/>
                </a:ext>
              </a:extLst>
            </p:cNvPr>
            <p:cNvSpPr/>
            <p:nvPr/>
          </p:nvSpPr>
          <p:spPr>
            <a:xfrm>
              <a:off x="12991358" y="9859344"/>
              <a:ext cx="1563267" cy="942228"/>
            </a:xfrm>
            <a:custGeom>
              <a:avLst/>
              <a:gdLst/>
              <a:ahLst/>
              <a:cxnLst>
                <a:cxn ang="0">
                  <a:pos x="wd2" y="hd2"/>
                </a:cxn>
                <a:cxn ang="5400000">
                  <a:pos x="wd2" y="hd2"/>
                </a:cxn>
                <a:cxn ang="10800000">
                  <a:pos x="wd2" y="hd2"/>
                </a:cxn>
                <a:cxn ang="16200000">
                  <a:pos x="wd2" y="hd2"/>
                </a:cxn>
              </a:cxnLst>
              <a:rect l="0" t="0" r="r" b="b"/>
              <a:pathLst>
                <a:path w="17651" h="21600" extrusionOk="0">
                  <a:moveTo>
                    <a:pt x="17651" y="21600"/>
                  </a:moveTo>
                  <a:cubicBezTo>
                    <a:pt x="864" y="20422"/>
                    <a:pt x="-3949" y="13222"/>
                    <a:pt x="3213" y="0"/>
                  </a:cubicBezTo>
                </a:path>
              </a:pathLst>
            </a:custGeom>
            <a:ln w="25400">
              <a:solidFill>
                <a:srgbClr val="000000"/>
              </a:solidFill>
              <a:miter lim="400000"/>
              <a:headEnd type="stealth"/>
            </a:ln>
          </p:spPr>
          <p:txBody>
            <a:bodyPr/>
            <a:lstStyle/>
            <a:p>
              <a:endParaRPr/>
            </a:p>
          </p:txBody>
        </p:sp>
        <p:sp>
          <p:nvSpPr>
            <p:cNvPr id="81" name="compact polytope">
              <a:extLst>
                <a:ext uri="{FF2B5EF4-FFF2-40B4-BE49-F238E27FC236}">
                  <a16:creationId xmlns:a16="http://schemas.microsoft.com/office/drawing/2014/main" id="{47DD540D-AE40-4403-3F2D-B6D929962A56}"/>
                </a:ext>
              </a:extLst>
            </p:cNvPr>
            <p:cNvSpPr txBox="1"/>
            <p:nvPr/>
          </p:nvSpPr>
          <p:spPr>
            <a:xfrm>
              <a:off x="14723932" y="10480877"/>
              <a:ext cx="7161106" cy="5334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l">
                <a:defRPr sz="3200">
                  <a:solidFill>
                    <a:srgbClr val="000000"/>
                  </a:solidFill>
                </a:defRPr>
              </a:lvl1pPr>
            </a:lstStyle>
            <a:p>
              <a:r>
                <a:rPr lang="en-US" sz="2800" dirty="0">
                  <a:solidFill>
                    <a:srgbClr val="0070C0"/>
                  </a:solidFill>
                </a:rPr>
                <a:t>stable </a:t>
              </a:r>
              <a:r>
                <a:rPr lang="en-US" sz="2800" dirty="0"/>
                <a:t>transfer matrices</a:t>
              </a:r>
            </a:p>
          </p:txBody>
        </p:sp>
      </p:grpSp>
      <p:sp>
        <p:nvSpPr>
          <p:cNvPr id="82" name="4">
            <a:extLst>
              <a:ext uri="{FF2B5EF4-FFF2-40B4-BE49-F238E27FC236}">
                <a16:creationId xmlns:a16="http://schemas.microsoft.com/office/drawing/2014/main" id="{630B65C9-C737-A7C6-40DE-39191DCC18AA}"/>
              </a:ext>
            </a:extLst>
          </p:cNvPr>
          <p:cNvSpPr txBox="1">
            <a:spLocks/>
          </p:cNvSpPr>
          <p:nvPr/>
        </p:nvSpPr>
        <p:spPr>
          <a:xfrm>
            <a:off x="12070335" y="13076008"/>
            <a:ext cx="230832" cy="3795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b">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r>
              <a:rPr lang="it-IT" dirty="0"/>
              <a:t>9</a:t>
            </a:r>
          </a:p>
        </p:txBody>
      </p:sp>
      <p:sp>
        <p:nvSpPr>
          <p:cNvPr id="85" name="Approvato">
            <a:extLst>
              <a:ext uri="{FF2B5EF4-FFF2-40B4-BE49-F238E27FC236}">
                <a16:creationId xmlns:a16="http://schemas.microsoft.com/office/drawing/2014/main" id="{E32683BA-880B-8250-DA87-6139D172C4F2}"/>
              </a:ext>
            </a:extLst>
          </p:cNvPr>
          <p:cNvSpPr/>
          <p:nvPr/>
        </p:nvSpPr>
        <p:spPr>
          <a:xfrm>
            <a:off x="1138238" y="11247613"/>
            <a:ext cx="508001" cy="508001"/>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cubicBezTo>
                  <a:pt x="4834" y="0"/>
                  <a:pt x="0" y="4836"/>
                  <a:pt x="0" y="10801"/>
                </a:cubicBezTo>
                <a:cubicBezTo>
                  <a:pt x="0" y="16765"/>
                  <a:pt x="4835" y="21600"/>
                  <a:pt x="10799" y="21600"/>
                </a:cubicBezTo>
                <a:cubicBezTo>
                  <a:pt x="16764" y="21600"/>
                  <a:pt x="21600" y="16765"/>
                  <a:pt x="21600" y="10801"/>
                </a:cubicBezTo>
                <a:cubicBezTo>
                  <a:pt x="21600" y="4836"/>
                  <a:pt x="16764" y="0"/>
                  <a:pt x="10799" y="0"/>
                </a:cubicBezTo>
                <a:close/>
                <a:moveTo>
                  <a:pt x="16449" y="5521"/>
                </a:moveTo>
                <a:cubicBezTo>
                  <a:pt x="16477" y="5521"/>
                  <a:pt x="16505" y="5532"/>
                  <a:pt x="16527" y="5553"/>
                </a:cubicBezTo>
                <a:lnTo>
                  <a:pt x="18129" y="7155"/>
                </a:lnTo>
                <a:cubicBezTo>
                  <a:pt x="18171" y="7198"/>
                  <a:pt x="18171" y="7268"/>
                  <a:pt x="18129" y="7311"/>
                </a:cubicBezTo>
                <a:lnTo>
                  <a:pt x="8340" y="17100"/>
                </a:lnTo>
                <a:cubicBezTo>
                  <a:pt x="8297" y="17142"/>
                  <a:pt x="8227" y="17142"/>
                  <a:pt x="8185" y="17100"/>
                </a:cubicBezTo>
                <a:lnTo>
                  <a:pt x="7693" y="16608"/>
                </a:lnTo>
                <a:lnTo>
                  <a:pt x="6505" y="15420"/>
                </a:lnTo>
                <a:lnTo>
                  <a:pt x="3062" y="11977"/>
                </a:lnTo>
                <a:cubicBezTo>
                  <a:pt x="3020" y="11934"/>
                  <a:pt x="3020" y="11866"/>
                  <a:pt x="3062" y="11823"/>
                </a:cubicBezTo>
                <a:lnTo>
                  <a:pt x="4664" y="10221"/>
                </a:lnTo>
                <a:cubicBezTo>
                  <a:pt x="4707" y="10178"/>
                  <a:pt x="4777" y="10178"/>
                  <a:pt x="4820" y="10221"/>
                </a:cubicBezTo>
                <a:lnTo>
                  <a:pt x="8185" y="13586"/>
                </a:lnTo>
                <a:cubicBezTo>
                  <a:pt x="8227" y="13629"/>
                  <a:pt x="8297" y="13629"/>
                  <a:pt x="8340" y="13586"/>
                </a:cubicBezTo>
                <a:lnTo>
                  <a:pt x="16373" y="5553"/>
                </a:lnTo>
                <a:cubicBezTo>
                  <a:pt x="16394" y="5532"/>
                  <a:pt x="16421" y="5521"/>
                  <a:pt x="16449" y="5521"/>
                </a:cubicBezTo>
                <a:close/>
              </a:path>
            </a:pathLst>
          </a:custGeom>
          <a:solidFill>
            <a:srgbClr val="60D937"/>
          </a:solidFill>
          <a:ln w="12700">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87" name="CasellaDiTesto 86">
            <a:extLst>
              <a:ext uri="{FF2B5EF4-FFF2-40B4-BE49-F238E27FC236}">
                <a16:creationId xmlns:a16="http://schemas.microsoft.com/office/drawing/2014/main" id="{EE3C2750-8510-2DDC-E74B-40FD65DFFBA1}"/>
              </a:ext>
            </a:extLst>
          </p:cNvPr>
          <p:cNvSpPr txBox="1"/>
          <p:nvPr/>
        </p:nvSpPr>
        <p:spPr>
          <a:xfrm>
            <a:off x="1325475" y="11221645"/>
            <a:ext cx="21920287"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GB" sz="3200" b="0" i="0" u="none" strike="noStrike" cap="none" spc="0" normalizeH="0" baseline="0" dirty="0">
                <a:ln>
                  <a:noFill/>
                </a:ln>
                <a:solidFill>
                  <a:schemeClr val="bg2">
                    <a:lumMod val="10000"/>
                  </a:schemeClr>
                </a:solidFill>
                <a:effectLst/>
                <a:uFillTx/>
                <a:latin typeface="+mn-lt"/>
                <a:ea typeface="+mn-ea"/>
                <a:cs typeface="+mn-cs"/>
                <a:sym typeface="Helvetica Neue"/>
              </a:rPr>
              <a:t>    The corresponding          can be implemented </a:t>
            </a:r>
          </a:p>
        </p:txBody>
      </p:sp>
      <p:pic>
        <p:nvPicPr>
          <p:cNvPr id="88" name="Immagine 87">
            <a:extLst>
              <a:ext uri="{FF2B5EF4-FFF2-40B4-BE49-F238E27FC236}">
                <a16:creationId xmlns:a16="http://schemas.microsoft.com/office/drawing/2014/main" id="{56C213A9-1541-C509-DF3D-CCFD9CBE29E2}"/>
              </a:ext>
            </a:extLst>
          </p:cNvPr>
          <p:cNvPicPr>
            <a:picLocks noChangeAspect="1"/>
          </p:cNvPicPr>
          <p:nvPr/>
        </p:nvPicPr>
        <p:blipFill>
          <a:blip r:embed="rId15"/>
          <a:stretch>
            <a:fillRect/>
          </a:stretch>
        </p:blipFill>
        <p:spPr>
          <a:xfrm>
            <a:off x="5361145" y="11344610"/>
            <a:ext cx="838200" cy="419100"/>
          </a:xfrm>
          <a:prstGeom prst="rect">
            <a:avLst/>
          </a:prstGeom>
        </p:spPr>
      </p:pic>
      <p:pic>
        <p:nvPicPr>
          <p:cNvPr id="4" name="Immagine 3">
            <a:extLst>
              <a:ext uri="{FF2B5EF4-FFF2-40B4-BE49-F238E27FC236}">
                <a16:creationId xmlns:a16="http://schemas.microsoft.com/office/drawing/2014/main" id="{F8B9C1BC-45AC-3DEC-A752-D6B90131FE49}"/>
              </a:ext>
            </a:extLst>
          </p:cNvPr>
          <p:cNvPicPr>
            <a:picLocks noChangeAspect="1"/>
          </p:cNvPicPr>
          <p:nvPr/>
        </p:nvPicPr>
        <p:blipFill>
          <a:blip r:embed="rId16"/>
          <a:stretch>
            <a:fillRect/>
          </a:stretch>
        </p:blipFill>
        <p:spPr>
          <a:xfrm>
            <a:off x="10248525" y="11366147"/>
            <a:ext cx="5575300" cy="419100"/>
          </a:xfrm>
          <a:prstGeom prst="rect">
            <a:avLst/>
          </a:prstGeom>
        </p:spPr>
      </p:pic>
      <p:sp>
        <p:nvSpPr>
          <p:cNvPr id="5" name="Segnaposto numero diapositiva 4">
            <a:extLst>
              <a:ext uri="{FF2B5EF4-FFF2-40B4-BE49-F238E27FC236}">
                <a16:creationId xmlns:a16="http://schemas.microsoft.com/office/drawing/2014/main" id="{8BC10F97-EFA4-D2DD-71FC-BD46F4511BDE}"/>
              </a:ext>
            </a:extLst>
          </p:cNvPr>
          <p:cNvSpPr>
            <a:spLocks noGrp="1"/>
          </p:cNvSpPr>
          <p:nvPr>
            <p:ph type="sldNum" sz="quarter" idx="2"/>
          </p:nvPr>
        </p:nvSpPr>
        <p:spPr/>
        <p:txBody>
          <a:bodyPr/>
          <a:lstStyle/>
          <a:p>
            <a:fld id="{86CB4B4D-7CA3-9044-876B-883B54F8677D}" type="slidenum">
              <a:rPr lang="it-CH" smtClean="0"/>
              <a:t>9</a:t>
            </a:fld>
            <a:endParaRPr lang="it-CH"/>
          </a:p>
        </p:txBody>
      </p:sp>
      <p:sp>
        <p:nvSpPr>
          <p:cNvPr id="8" name="1Martin, A., Furieri, L., Dörfler, F., Lygeros, J., &amp; Ferrari-Trecate, G. (2022, May). Safe control with minimal regret. In Learning for Dynamics and Control Conference (pp. 726-738). PMLR.">
            <a:extLst>
              <a:ext uri="{FF2B5EF4-FFF2-40B4-BE49-F238E27FC236}">
                <a16:creationId xmlns:a16="http://schemas.microsoft.com/office/drawing/2014/main" id="{345336A1-44B6-1629-67ED-4AED031C9853}"/>
              </a:ext>
            </a:extLst>
          </p:cNvPr>
          <p:cNvSpPr txBox="1"/>
          <p:nvPr/>
        </p:nvSpPr>
        <p:spPr>
          <a:xfrm>
            <a:off x="1212790" y="12488283"/>
            <a:ext cx="21958421" cy="4103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457200">
              <a:defRPr sz="2000">
                <a:solidFill>
                  <a:srgbClr val="222222"/>
                </a:solidFill>
              </a:defRPr>
            </a:pPr>
            <a:r>
              <a:rPr lang="it-CH" sz="2000" dirty="0"/>
              <a:t>Dean, S., Mania, H., Matni, N., Recht, B., &amp; Tu, S. (2020). On the sample complexity of the linear quadratic regulator. </a:t>
            </a:r>
            <a:r>
              <a:rPr lang="it-CH" sz="2000" i="1" dirty="0"/>
              <a:t>Foundations of Computational Mathematics</a:t>
            </a:r>
            <a:r>
              <a:rPr lang="it-CH" sz="2000" dirty="0"/>
              <a:t>, </a:t>
            </a:r>
            <a:r>
              <a:rPr lang="it-CH" sz="2000" i="1" dirty="0"/>
              <a:t>20</a:t>
            </a:r>
            <a:r>
              <a:rPr lang="it-CH" sz="2000" dirty="0"/>
              <a:t>(4), 633-679.</a:t>
            </a:r>
            <a:endParaRPr lang="it-CH" dirty="0"/>
          </a:p>
        </p:txBody>
      </p:sp>
    </p:spTree>
    <p:extLst>
      <p:ext uri="{BB962C8B-B14F-4D97-AF65-F5344CB8AC3E}">
        <p14:creationId xmlns:p14="http://schemas.microsoft.com/office/powerpoint/2010/main" val="207859970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p:bldP spid="87" grpId="0"/>
      <p:bldP spid="8" grpId="0" animBg="1"/>
    </p:bldLst>
  </p:timing>
</p:sld>
</file>

<file path=ppt/theme/theme1.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5051</TotalTime>
  <Words>1425</Words>
  <Application>Microsoft Macintosh PowerPoint</Application>
  <PresentationFormat>Personalizzato</PresentationFormat>
  <Paragraphs>194</Paragraphs>
  <Slides>16</Slides>
  <Notes>14</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16</vt:i4>
      </vt:variant>
    </vt:vector>
  </HeadingPairs>
  <TitlesOfParts>
    <vt:vector size="22" baseType="lpstr">
      <vt:lpstr>Arial</vt:lpstr>
      <vt:lpstr>Calibri</vt:lpstr>
      <vt:lpstr>Helvetica Neue</vt:lpstr>
      <vt:lpstr>Helvetica Neue Medium</vt:lpstr>
      <vt:lpstr>Lucida Sans Typewriter</vt:lpstr>
      <vt:lpstr>21_BasicWhite</vt:lpstr>
      <vt:lpstr>Distributionally Robust Infinite-Horizon Control:  From a Pool of Samples to the Design of Dependable Controllers</vt:lpstr>
      <vt:lpstr>Motivation</vt:lpstr>
      <vt:lpstr>Introduction</vt:lpstr>
      <vt:lpstr>Introduction</vt:lpstr>
      <vt:lpstr>Introduction</vt:lpstr>
      <vt:lpstr>Introduction</vt:lpstr>
      <vt:lpstr>Problem formulation</vt:lpstr>
      <vt:lpstr>Intermezzo</vt:lpstr>
      <vt:lpstr>Intermezzo</vt:lpstr>
      <vt:lpstr>Problem formulation (cont‘d)</vt:lpstr>
      <vt:lpstr>Main results</vt:lpstr>
      <vt:lpstr>Main results</vt:lpstr>
      <vt:lpstr>Numerical results</vt:lpstr>
      <vt:lpstr>Numerical results</vt:lpstr>
      <vt:lpstr>Conclusion</vt:lpstr>
      <vt:lpstr>Acknowledgments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Follow the Clairvoyant: an Imitation Learning Approach to Optimal Control</dc:title>
  <cp:lastModifiedBy>Andrea Martin</cp:lastModifiedBy>
  <cp:revision>20</cp:revision>
  <dcterms:modified xsi:type="dcterms:W3CDTF">2025-12-09T11:53:16Z</dcterms:modified>
</cp:coreProperties>
</file>